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59" r:id="rId4"/>
    <p:sldId id="314" r:id="rId5"/>
    <p:sldId id="315" r:id="rId6"/>
    <p:sldId id="316" r:id="rId7"/>
    <p:sldId id="317" r:id="rId8"/>
    <p:sldId id="318" r:id="rId9"/>
    <p:sldId id="258" r:id="rId10"/>
    <p:sldId id="284" r:id="rId11"/>
    <p:sldId id="308" r:id="rId12"/>
    <p:sldId id="285" r:id="rId13"/>
    <p:sldId id="286" r:id="rId14"/>
    <p:sldId id="311" r:id="rId15"/>
    <p:sldId id="261" r:id="rId16"/>
    <p:sldId id="304" r:id="rId17"/>
    <p:sldId id="310" r:id="rId18"/>
    <p:sldId id="309" r:id="rId19"/>
    <p:sldId id="268" r:id="rId20"/>
    <p:sldId id="289" r:id="rId21"/>
    <p:sldId id="305" r:id="rId22"/>
    <p:sldId id="306" r:id="rId23"/>
    <p:sldId id="307" r:id="rId24"/>
    <p:sldId id="291" r:id="rId25"/>
    <p:sldId id="312" r:id="rId26"/>
    <p:sldId id="313" r:id="rId27"/>
    <p:sldId id="290" r:id="rId28"/>
    <p:sldId id="292" r:id="rId29"/>
    <p:sldId id="29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781" autoAdjust="0"/>
  </p:normalViewPr>
  <p:slideViewPr>
    <p:cSldViewPr snapToGrid="0" snapToObjects="1">
      <p:cViewPr varScale="1">
        <p:scale>
          <a:sx n="120" d="100"/>
          <a:sy n="120" d="100"/>
        </p:scale>
        <p:origin x="114" y="552"/>
      </p:cViewPr>
      <p:guideLst>
        <p:guide orient="horz" pos="219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2557F-826A-3F4F-A4A1-78E577C1B6EF}"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E2BD3-D3ED-624C-A460-4799D1D7A8F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Slide Number Placeholder 3"/>
          <p:cNvSpPr>
            <a:spLocks noGrp="1"/>
          </p:cNvSpPr>
          <p:nvPr>
            <p:ph type="sldNum" sz="quarter" idx="10"/>
          </p:nvPr>
        </p:nvSpPr>
        <p:spPr/>
        <p:txBody>
          <a:bodyPr/>
          <a:lstStyle/>
          <a:p>
            <a:fld id="{B25D7074-4AF7-449B-BA27-CC608920B4DF}"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kumimoji="1" lang="zh-CN" altLang="en-US" sz="1200" dirty="0">
                <a:latin typeface="微软雅黑" panose="020B0503020204020204" charset="-122"/>
                <a:ea typeface="微软雅黑" panose="020B0503020204020204" charset="-122"/>
              </a:rPr>
              <a:t>传统网络结构不灵活，不能适应不断涌现的新业务需求；</a:t>
            </a:r>
          </a:p>
          <a:p>
            <a:pPr marL="285750" indent="-285750">
              <a:buFont typeface="Arial" panose="020B0604020202020204" pitchFamily="34" charset="0"/>
              <a:buChar char="•"/>
            </a:pPr>
            <a:r>
              <a:rPr kumimoji="1" lang="zh-CN" altLang="en-US" sz="1200" dirty="0">
                <a:latin typeface="微软雅黑" panose="020B0503020204020204" charset="-122"/>
                <a:ea typeface="微软雅黑" panose="020B0503020204020204" charset="-122"/>
              </a:rPr>
              <a:t>互联网流量飞速增长，信息冗余传输严重；</a:t>
            </a:r>
          </a:p>
          <a:p>
            <a:pPr marL="285750" indent="-285750">
              <a:buFont typeface="Arial" panose="020B0604020202020204" pitchFamily="34" charset="0"/>
              <a:buChar char="•"/>
            </a:pPr>
            <a:r>
              <a:rPr kumimoji="1" lang="zh-CN" altLang="en-US" sz="1200" dirty="0">
                <a:latin typeface="微软雅黑" panose="020B0503020204020204" charset="-122"/>
                <a:ea typeface="微软雅黑" panose="020B0503020204020204" charset="-122"/>
              </a:rPr>
              <a:t>信息网络和传统行业深度融合发展带来新挑战</a:t>
            </a:r>
          </a:p>
          <a:p>
            <a:endParaRPr kumimoji="1" lang="zh-CN" altLang="en-US" dirty="0"/>
          </a:p>
        </p:txBody>
      </p:sp>
      <p:sp>
        <p:nvSpPr>
          <p:cNvPr id="4" name="幻灯片编号占位符 3"/>
          <p:cNvSpPr>
            <a:spLocks noGrp="1"/>
          </p:cNvSpPr>
          <p:nvPr>
            <p:ph type="sldNum" sz="quarter" idx="10"/>
          </p:nvPr>
        </p:nvSpPr>
        <p:spPr/>
        <p:txBody>
          <a:bodyPr/>
          <a:lstStyle/>
          <a:p>
            <a:fld id="{B25D7074-4AF7-449B-BA27-CC608920B4DF}"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E2BD3-D3ED-624C-A460-4799D1D7A8F5}" type="slidenum">
              <a:rPr lang="en-US" smtClean="0"/>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1E2BD3-D3ED-624C-A460-4799D1D7A8F5}" type="slidenum">
              <a:rPr lang="en-US" smtClean="0"/>
              <a:t>24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E2BD3-D3ED-624C-A460-4799D1D7A8F5}" type="slidenum">
              <a:rPr lang="en-US" smtClean="0"/>
              <a:t>25</a:t>
            </a:fld>
            <a:endParaRPr lang="en-US"/>
          </a:p>
        </p:txBody>
      </p:sp>
    </p:spTree>
    <p:extLst>
      <p:ext uri="{BB962C8B-B14F-4D97-AF65-F5344CB8AC3E}">
        <p14:creationId xmlns:p14="http://schemas.microsoft.com/office/powerpoint/2010/main" val="653994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E2BD3-D3ED-624C-A460-4799D1D7A8F5}" type="slidenum">
              <a:rPr lang="en-US" smtClean="0"/>
              <a:t>26</a:t>
            </a:fld>
            <a:endParaRPr lang="en-US"/>
          </a:p>
        </p:txBody>
      </p:sp>
    </p:spTree>
    <p:extLst>
      <p:ext uri="{BB962C8B-B14F-4D97-AF65-F5344CB8AC3E}">
        <p14:creationId xmlns:p14="http://schemas.microsoft.com/office/powerpoint/2010/main" val="4271628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E2BD3-D3ED-624C-A460-4799D1D7A8F5}" type="slidenum">
              <a:rPr lang="en-US" smtClean="0"/>
              <a:t>29</a:t>
            </a:fld>
            <a:endParaRPr lang="en-US"/>
          </a:p>
        </p:txBody>
      </p:sp>
    </p:spTree>
    <p:extLst>
      <p:ext uri="{BB962C8B-B14F-4D97-AF65-F5344CB8AC3E}">
        <p14:creationId xmlns:p14="http://schemas.microsoft.com/office/powerpoint/2010/main" val="111978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Slide Number Placeholder 3"/>
          <p:cNvSpPr>
            <a:spLocks noGrp="1"/>
          </p:cNvSpPr>
          <p:nvPr>
            <p:ph type="sldNum" sz="quarter" idx="10"/>
          </p:nvPr>
        </p:nvSpPr>
        <p:spPr/>
        <p:txBody>
          <a:bodyPr/>
          <a:lstStyle/>
          <a:p>
            <a:fld id="{B25D7074-4AF7-449B-BA27-CC608920B4DF}"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你有没有想过如果一天没有互联网，你的生活会怎样？比如手机似乎已经成了我们的身体的一部分。</a:t>
            </a:r>
            <a:endParaRPr kumimoji="1" lang="en-US" altLang="zh-CN" sz="1200" dirty="0"/>
          </a:p>
          <a:p>
            <a:r>
              <a:rPr kumimoji="1" lang="zh-CN" altLang="en-US" sz="1200" dirty="0"/>
              <a:t>移动互联网发达的今天，手机不仅用于娱乐，看春晚、在线游戏，也成了消费工具，手机网购、支付，网络几乎渗透到我们生活的方方面面。</a:t>
            </a:r>
            <a:endParaRPr kumimoji="1" lang="en-US" altLang="zh-CN" sz="1200" dirty="0"/>
          </a:p>
          <a:p>
            <a:r>
              <a:rPr kumimoji="1" lang="zh-CN" altLang="en-US" sz="1200" dirty="0"/>
              <a:t>比如说直播，同学们想到的恐怕不是传统电视直播，而是游戏直播或者直播带货了。</a:t>
            </a:r>
            <a:endParaRPr kumimoji="1" lang="en-US" altLang="zh-CN" sz="1200" dirty="0"/>
          </a:p>
          <a:p>
            <a:r>
              <a:rPr kumimoji="1" lang="zh-CN" altLang="en-US" sz="1200" dirty="0"/>
              <a:t>即使在偏僻的农村，手机直播也成为促进农业经济发展的工具，通过直播销售地方特产，如图示中，直播销售草莓，卖绿色蔬菜；</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习总书记在陕西柞水县金米村考察</a:t>
            </a:r>
            <a:r>
              <a:rPr lang="en-US" altLang="zh-CN" sz="1200" dirty="0"/>
              <a:t>…</a:t>
            </a:r>
            <a:r>
              <a:rPr lang="zh-CN" altLang="en-US" sz="1200" dirty="0"/>
              <a:t>或许连当个县长也需要了解时髦的直播了</a:t>
            </a:r>
            <a:endParaRPr lang="zh-CN" altLang="en-US" dirty="0"/>
          </a:p>
        </p:txBody>
      </p:sp>
      <p:sp>
        <p:nvSpPr>
          <p:cNvPr id="4" name="灯片编号占位符 3"/>
          <p:cNvSpPr>
            <a:spLocks noGrp="1"/>
          </p:cNvSpPr>
          <p:nvPr>
            <p:ph type="sldNum" sz="quarter" idx="5"/>
          </p:nvPr>
        </p:nvSpPr>
        <p:spPr/>
        <p:txBody>
          <a:bodyPr/>
          <a:lstStyle/>
          <a:p>
            <a:fld id="{A31E2BD3-D3ED-624C-A460-4799D1D7A8F5}" type="slidenum">
              <a:rPr lang="en-US" smtClean="0"/>
              <a:t>4</a:t>
            </a:fld>
            <a:endParaRPr lang="en-US"/>
          </a:p>
        </p:txBody>
      </p:sp>
    </p:spTree>
    <p:extLst>
      <p:ext uri="{BB962C8B-B14F-4D97-AF65-F5344CB8AC3E}">
        <p14:creationId xmlns:p14="http://schemas.microsoft.com/office/powerpoint/2010/main" val="243199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网络还被用于军事领域，每当我们听到美国无人机在中东地区的无人机轰炸，实际上操作者却是远在万里之外的军事基地操做的，这其中也大量使用了网络技术，通过网络，无人机把拍摄目标的图像视频传回指挥中心，通过网络远程操作人员控制无人机进行远程的轰炸。</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无人机如何实现基本通信？卫星作为中继，连接地面站和飞机，需要上下行的双向数据传输（如地面站发送到飞机的控制指令，飞机发往地面站的飞行状态信息）</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需要可靠且实时的网络通信，还需要抗干扰和安全保密，高清视频传输需要大带宽的反向（上行）网络通信。</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无人潜艇在水下如何与外界通信：无线电波被水吸收，因此水深通信只能用低速率的声呐</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深空探索可以考虑用激光或定向的电磁波，但需要考虑超级大的反馈时延</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精确制导：我们应该依靠美国的</a:t>
            </a:r>
            <a:r>
              <a:rPr lang="en-US" altLang="zh-CN" sz="1200" dirty="0"/>
              <a:t>GPS</a:t>
            </a:r>
            <a:r>
              <a:rPr lang="zh-CN" altLang="en-US" sz="1200" dirty="0"/>
              <a:t>还是中国的北斗呢？</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A31E2BD3-D3ED-624C-A460-4799D1D7A8F5}" type="slidenum">
              <a:rPr lang="en-US" smtClean="0"/>
              <a:t>5</a:t>
            </a:fld>
            <a:endParaRPr lang="en-US"/>
          </a:p>
        </p:txBody>
      </p:sp>
    </p:spTree>
    <p:extLst>
      <p:ext uri="{BB962C8B-B14F-4D97-AF65-F5344CB8AC3E}">
        <p14:creationId xmlns:p14="http://schemas.microsoft.com/office/powerpoint/2010/main" val="100676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bg1"/>
                </a:solidFill>
                <a:latin typeface="微软雅黑" panose="020B0503020204020204" pitchFamily="34" charset="-122"/>
                <a:ea typeface="微软雅黑" panose="020B0503020204020204" pitchFamily="34" charset="-122"/>
              </a:rPr>
              <a:t>互联网已经成为现代社会最为重要的基础设施。</a:t>
            </a:r>
            <a:endParaRPr lang="en-US" altLang="zh-CN" sz="12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bg1"/>
                </a:solidFill>
                <a:latin typeface="微软雅黑" panose="020B0503020204020204" pitchFamily="34" charset="-122"/>
                <a:ea typeface="微软雅黑" panose="020B0503020204020204" pitchFamily="34" charset="-122"/>
              </a:rPr>
              <a:t>最下面两层：终端和服务器通过不同的底层通信技术连接在一起，形成一张网，这张网包括有线接入，</a:t>
            </a:r>
            <a:r>
              <a:rPr lang="en-US" altLang="zh-CN" sz="1200" b="0" dirty="0">
                <a:solidFill>
                  <a:schemeClr val="bg1"/>
                </a:solidFill>
                <a:latin typeface="微软雅黑" panose="020B0503020204020204" pitchFamily="34" charset="-122"/>
                <a:ea typeface="微软雅黑" panose="020B0503020204020204" pitchFamily="34" charset="-122"/>
              </a:rPr>
              <a:t>3G/4G/5G+WIFI </a:t>
            </a:r>
            <a:r>
              <a:rPr lang="zh-CN" altLang="en-US" sz="1200" b="0" dirty="0">
                <a:solidFill>
                  <a:schemeClr val="bg1"/>
                </a:solidFill>
                <a:latin typeface="微软雅黑" panose="020B0503020204020204" pitchFamily="34" charset="-122"/>
                <a:ea typeface="微软雅黑" panose="020B0503020204020204" pitchFamily="34" charset="-122"/>
              </a:rPr>
              <a:t>的无线接入网络，超高速光纤的局域</a:t>
            </a:r>
            <a:r>
              <a:rPr lang="en-US" altLang="zh-CN" sz="1200" b="0" dirty="0">
                <a:solidFill>
                  <a:schemeClr val="bg1"/>
                </a:solidFill>
                <a:latin typeface="微软雅黑" panose="020B0503020204020204" pitchFamily="34" charset="-122"/>
                <a:ea typeface="微软雅黑" panose="020B0503020204020204" pitchFamily="34" charset="-122"/>
              </a:rPr>
              <a:t>/</a:t>
            </a:r>
            <a:r>
              <a:rPr lang="zh-CN" altLang="en-US" sz="1200" b="0" dirty="0">
                <a:solidFill>
                  <a:schemeClr val="bg1"/>
                </a:solidFill>
                <a:latin typeface="微软雅黑" panose="020B0503020204020204" pitchFamily="34" charset="-122"/>
                <a:ea typeface="微软雅黑" panose="020B0503020204020204" pitchFamily="34" charset="-122"/>
              </a:rPr>
              <a:t>城域</a:t>
            </a:r>
            <a:r>
              <a:rPr lang="en-US" altLang="zh-CN" sz="1200" b="0" dirty="0">
                <a:solidFill>
                  <a:schemeClr val="bg1"/>
                </a:solidFill>
                <a:latin typeface="微软雅黑" panose="020B0503020204020204" pitchFamily="34" charset="-122"/>
                <a:ea typeface="微软雅黑" panose="020B0503020204020204" pitchFamily="34" charset="-122"/>
              </a:rPr>
              <a:t>/</a:t>
            </a:r>
            <a:r>
              <a:rPr lang="zh-CN" altLang="en-US" sz="1200" b="0" dirty="0">
                <a:solidFill>
                  <a:schemeClr val="bg1"/>
                </a:solidFill>
                <a:latin typeface="微软雅黑" panose="020B0503020204020204" pitchFamily="34" charset="-122"/>
                <a:ea typeface="微软雅黑" panose="020B0503020204020204" pitchFamily="34" charset="-122"/>
              </a:rPr>
              <a:t>广域网，就形成了</a:t>
            </a:r>
            <a:r>
              <a:rPr lang="zh-CN" altLang="en-US" sz="1200" b="0" dirty="0">
                <a:solidFill>
                  <a:srgbClr val="C00000"/>
                </a:solidFill>
                <a:latin typeface="微软雅黑" panose="020B0503020204020204" pitchFamily="34" charset="-122"/>
                <a:ea typeface="微软雅黑" panose="020B0503020204020204" pitchFamily="34" charset="-122"/>
              </a:rPr>
              <a:t>互联网络（并向下一代互联网乃至未来互联网发展）；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bg1"/>
                </a:solidFill>
                <a:latin typeface="微软雅黑" panose="020B0503020204020204" pitchFamily="34" charset="-122"/>
                <a:ea typeface="微软雅黑" panose="020B0503020204020204" pitchFamily="34" charset="-122"/>
              </a:rPr>
              <a:t>向上：这张网把</a:t>
            </a:r>
            <a:r>
              <a:rPr lang="en-US" altLang="zh-CN" sz="1200" b="0" dirty="0">
                <a:solidFill>
                  <a:schemeClr val="bg1"/>
                </a:solidFill>
                <a:latin typeface="微软雅黑" panose="020B0503020204020204" pitchFamily="34" charset="-122"/>
                <a:ea typeface="微软雅黑" panose="020B0503020204020204" pitchFamily="34" charset="-122"/>
              </a:rPr>
              <a:t>IT</a:t>
            </a:r>
            <a:r>
              <a:rPr lang="zh-CN" altLang="en-US" sz="1200" b="0" dirty="0">
                <a:solidFill>
                  <a:schemeClr val="bg1"/>
                </a:solidFill>
                <a:latin typeface="微软雅黑" panose="020B0503020204020204" pitchFamily="34" charset="-122"/>
                <a:ea typeface="微软雅黑" panose="020B0503020204020204" pitchFamily="34" charset="-122"/>
              </a:rPr>
              <a:t>资源连接在一起，与计算存储资源一起，形成了云计算、大数据、</a:t>
            </a:r>
            <a:r>
              <a:rPr lang="en-US" altLang="zh-CN" sz="1200" b="0" dirty="0">
                <a:solidFill>
                  <a:schemeClr val="bg1"/>
                </a:solidFill>
                <a:latin typeface="微软雅黑" panose="020B0503020204020204" pitchFamily="34" charset="-122"/>
                <a:ea typeface="微软雅黑" panose="020B0503020204020204" pitchFamily="34" charset="-122"/>
              </a:rPr>
              <a:t>AI</a:t>
            </a:r>
            <a:r>
              <a:rPr lang="zh-CN" altLang="en-US" sz="1200" b="0" dirty="0">
                <a:solidFill>
                  <a:schemeClr val="bg1"/>
                </a:solidFill>
                <a:latin typeface="微软雅黑" panose="020B0503020204020204" pitchFamily="34" charset="-122"/>
                <a:ea typeface="微软雅黑" panose="020B0503020204020204" pitchFamily="34" charset="-122"/>
              </a:rPr>
              <a:t>等</a:t>
            </a:r>
            <a:r>
              <a:rPr lang="en-US" altLang="zh-CN" sz="1200" b="0" dirty="0">
                <a:solidFill>
                  <a:schemeClr val="bg1"/>
                </a:solidFill>
                <a:latin typeface="微软雅黑" panose="020B0503020204020204" pitchFamily="34" charset="-122"/>
                <a:ea typeface="微软雅黑" panose="020B0503020204020204" pitchFamily="34" charset="-122"/>
              </a:rPr>
              <a:t>IT</a:t>
            </a:r>
            <a:r>
              <a:rPr lang="zh-CN" altLang="en-US" sz="1200" b="0" dirty="0">
                <a:solidFill>
                  <a:schemeClr val="bg1"/>
                </a:solidFill>
                <a:latin typeface="微软雅黑" panose="020B0503020204020204" pitchFamily="34" charset="-122"/>
                <a:ea typeface="微软雅黑" panose="020B0503020204020204" pitchFamily="34" charset="-122"/>
              </a:rPr>
              <a:t>支撑资源技术；</a:t>
            </a:r>
            <a:endParaRPr lang="en-US" altLang="zh-CN" sz="12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bg1"/>
                </a:solidFill>
                <a:latin typeface="微软雅黑" panose="020B0503020204020204" pitchFamily="34" charset="-122"/>
                <a:ea typeface="微软雅黑" panose="020B0503020204020204" pitchFamily="34" charset="-122"/>
              </a:rPr>
              <a:t>最上面：物联网、金融互联网、能源互联网、工业互联网等各个行业应用就是构建在这张网和支撑技术基础之上。</a:t>
            </a:r>
          </a:p>
          <a:p>
            <a:endParaRPr lang="zh-CN" altLang="en-US" dirty="0"/>
          </a:p>
        </p:txBody>
      </p:sp>
      <p:sp>
        <p:nvSpPr>
          <p:cNvPr id="4" name="灯片编号占位符 3"/>
          <p:cNvSpPr>
            <a:spLocks noGrp="1"/>
          </p:cNvSpPr>
          <p:nvPr>
            <p:ph type="sldNum" sz="quarter" idx="5"/>
          </p:nvPr>
        </p:nvSpPr>
        <p:spPr/>
        <p:txBody>
          <a:bodyPr/>
          <a:lstStyle/>
          <a:p>
            <a:fld id="{A31E2BD3-D3ED-624C-A460-4799D1D7A8F5}" type="slidenum">
              <a:rPr lang="en-US" smtClean="0"/>
              <a:t>6</a:t>
            </a:fld>
            <a:endParaRPr lang="en-US"/>
          </a:p>
        </p:txBody>
      </p:sp>
    </p:spTree>
    <p:extLst>
      <p:ext uri="{BB962C8B-B14F-4D97-AF65-F5344CB8AC3E}">
        <p14:creationId xmlns:p14="http://schemas.microsoft.com/office/powerpoint/2010/main" val="269882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kern="1200" dirty="0">
                <a:solidFill>
                  <a:schemeClr val="tx1"/>
                </a:solidFill>
                <a:effectLst/>
                <a:latin typeface="微软雅黑"/>
                <a:ea typeface="微软雅黑"/>
                <a:cs typeface="+mn-cs"/>
              </a:rPr>
              <a:t>从过去三十年全球各行各业市值前十名公司的变迁历史，来看看互联网的重要性。</a:t>
            </a:r>
            <a:endParaRPr kumimoji="1" lang="en-US" altLang="zh-CN" sz="1200" b="0" kern="1200" dirty="0">
              <a:solidFill>
                <a:schemeClr val="tx1"/>
              </a:solidFill>
              <a:effectLst/>
              <a:latin typeface="微软雅黑"/>
              <a:ea typeface="微软雅黑"/>
              <a:cs typeface="+mn-cs"/>
            </a:endParaRPr>
          </a:p>
          <a:p>
            <a:r>
              <a:rPr kumimoji="1" lang="en-US" altLang="zh-CN" sz="1200" b="0" kern="1200" dirty="0">
                <a:solidFill>
                  <a:schemeClr val="tx1"/>
                </a:solidFill>
                <a:effectLst/>
                <a:latin typeface="微软雅黑"/>
                <a:ea typeface="微软雅黑"/>
                <a:cs typeface="+mn-cs"/>
              </a:rPr>
              <a:t>·</a:t>
            </a:r>
          </a:p>
          <a:p>
            <a:r>
              <a:rPr kumimoji="1" lang="en-US" altLang="zh-CN" sz="1200" b="0" kern="1200" dirty="0">
                <a:solidFill>
                  <a:schemeClr val="tx1"/>
                </a:solidFill>
                <a:effectLst/>
                <a:latin typeface="微软雅黑"/>
                <a:ea typeface="微软雅黑"/>
                <a:cs typeface="+mn-cs"/>
              </a:rPr>
              <a:t>1990</a:t>
            </a:r>
            <a:r>
              <a:rPr kumimoji="1" lang="zh-CN" altLang="en-US" sz="1200" b="0" kern="1200" dirty="0">
                <a:solidFill>
                  <a:schemeClr val="tx1"/>
                </a:solidFill>
                <a:effectLst/>
                <a:latin typeface="微软雅黑"/>
                <a:ea typeface="微软雅黑"/>
                <a:cs typeface="+mn-cs"/>
              </a:rPr>
              <a:t>年代，前十名公司主要是银行</a:t>
            </a:r>
            <a:r>
              <a:rPr kumimoji="1" lang="en-US" altLang="zh-CN" sz="1200" b="0" kern="1200" dirty="0">
                <a:solidFill>
                  <a:schemeClr val="tx1"/>
                </a:solidFill>
                <a:effectLst/>
                <a:latin typeface="微软雅黑"/>
                <a:ea typeface="微软雅黑"/>
                <a:cs typeface="+mn-cs"/>
              </a:rPr>
              <a:t>6</a:t>
            </a:r>
            <a:r>
              <a:rPr kumimoji="1" lang="zh-CN" altLang="en-US" sz="1200" b="0" kern="1200" dirty="0">
                <a:solidFill>
                  <a:schemeClr val="tx1"/>
                </a:solidFill>
                <a:effectLst/>
                <a:latin typeface="微软雅黑"/>
                <a:ea typeface="微软雅黑"/>
                <a:cs typeface="+mn-cs"/>
              </a:rPr>
              <a:t>家，电信一家，汽车一家，</a:t>
            </a:r>
            <a:r>
              <a:rPr kumimoji="1" lang="en-US" altLang="zh-CN" sz="1200" b="0" kern="1200" dirty="0">
                <a:solidFill>
                  <a:schemeClr val="tx1"/>
                </a:solidFill>
                <a:effectLst/>
                <a:latin typeface="微软雅黑"/>
                <a:ea typeface="微软雅黑"/>
                <a:cs typeface="+mn-cs"/>
              </a:rPr>
              <a:t>IBM</a:t>
            </a:r>
            <a:r>
              <a:rPr kumimoji="1" lang="zh-CN" altLang="en-US" sz="1200" b="0" kern="1200" dirty="0">
                <a:solidFill>
                  <a:schemeClr val="tx1"/>
                </a:solidFill>
                <a:effectLst/>
                <a:latin typeface="微软雅黑"/>
                <a:ea typeface="微软雅黑"/>
                <a:cs typeface="+mn-cs"/>
              </a:rPr>
              <a:t>一家，石油一家，</a:t>
            </a:r>
            <a:endParaRPr kumimoji="1" lang="en-US" altLang="zh-CN" sz="1200" b="0" kern="1200" dirty="0">
              <a:solidFill>
                <a:schemeClr val="tx1"/>
              </a:solidFill>
              <a:effectLst/>
              <a:latin typeface="微软雅黑"/>
              <a:ea typeface="微软雅黑"/>
              <a:cs typeface="+mn-cs"/>
            </a:endParaRPr>
          </a:p>
          <a:p>
            <a:r>
              <a:rPr kumimoji="1" lang="zh-CN" altLang="en-US" sz="1200" b="0" kern="1200" dirty="0">
                <a:solidFill>
                  <a:schemeClr val="tx1"/>
                </a:solidFill>
                <a:effectLst/>
                <a:latin typeface="微软雅黑"/>
                <a:ea typeface="微软雅黑"/>
                <a:cs typeface="+mn-cs"/>
              </a:rPr>
              <a:t>到</a:t>
            </a:r>
            <a:r>
              <a:rPr kumimoji="1" lang="en-US" altLang="zh-CN" sz="1200" b="0" kern="1200" dirty="0">
                <a:solidFill>
                  <a:schemeClr val="tx1"/>
                </a:solidFill>
                <a:effectLst/>
                <a:latin typeface="微软雅黑"/>
                <a:ea typeface="微软雅黑"/>
                <a:cs typeface="+mn-cs"/>
              </a:rPr>
              <a:t>2000</a:t>
            </a:r>
            <a:r>
              <a:rPr kumimoji="1" lang="zh-CN" altLang="en-US" sz="1200" b="0" kern="1200" dirty="0">
                <a:solidFill>
                  <a:schemeClr val="tx1"/>
                </a:solidFill>
                <a:effectLst/>
                <a:latin typeface="微软雅黑"/>
                <a:ea typeface="微软雅黑"/>
                <a:cs typeface="+mn-cs"/>
              </a:rPr>
              <a:t>年，微软、思科、英特尔、朗讯这种计算机技术类公司出现并占了</a:t>
            </a:r>
            <a:r>
              <a:rPr kumimoji="1" lang="en-US" altLang="zh-CN" sz="1200" b="0" kern="1200" dirty="0">
                <a:solidFill>
                  <a:schemeClr val="tx1"/>
                </a:solidFill>
                <a:effectLst/>
                <a:latin typeface="微软雅黑"/>
                <a:ea typeface="微软雅黑"/>
                <a:cs typeface="+mn-cs"/>
              </a:rPr>
              <a:t>4</a:t>
            </a:r>
            <a:r>
              <a:rPr kumimoji="1" lang="zh-CN" altLang="en-US" sz="1200" b="0" kern="1200" dirty="0">
                <a:solidFill>
                  <a:schemeClr val="tx1"/>
                </a:solidFill>
                <a:effectLst/>
                <a:latin typeface="微软雅黑"/>
                <a:ea typeface="微软雅黑"/>
                <a:cs typeface="+mn-cs"/>
              </a:rPr>
              <a:t>家；大家听说过思科和朗讯公司吗？做什么业务的？</a:t>
            </a:r>
            <a:endParaRPr kumimoji="1" lang="en-US" altLang="zh-CN" sz="1200" b="0" kern="1200" dirty="0">
              <a:solidFill>
                <a:schemeClr val="tx1"/>
              </a:solidFill>
              <a:effectLst/>
              <a:latin typeface="微软雅黑"/>
              <a:ea typeface="微软雅黑"/>
              <a:cs typeface="+mn-cs"/>
            </a:endParaRPr>
          </a:p>
          <a:p>
            <a:r>
              <a:rPr kumimoji="1" lang="en-US" altLang="zh-CN" sz="1200" b="0" kern="1200" dirty="0">
                <a:solidFill>
                  <a:schemeClr val="tx1"/>
                </a:solidFill>
                <a:effectLst/>
                <a:latin typeface="微软雅黑"/>
                <a:ea typeface="微软雅黑"/>
                <a:cs typeface="+mn-cs"/>
              </a:rPr>
              <a:t>2010</a:t>
            </a:r>
            <a:r>
              <a:rPr kumimoji="1" lang="zh-CN" altLang="en-US" sz="1200" b="0" kern="1200" dirty="0">
                <a:solidFill>
                  <a:schemeClr val="tx1"/>
                </a:solidFill>
                <a:effectLst/>
                <a:latin typeface="微软雅黑"/>
                <a:ea typeface="微软雅黑"/>
                <a:cs typeface="+mn-cs"/>
              </a:rPr>
              <a:t>年，经过互联网泡沫后的</a:t>
            </a:r>
            <a:r>
              <a:rPr kumimoji="1" lang="en-US" altLang="zh-CN" sz="1200" b="0" kern="1200" dirty="0">
                <a:solidFill>
                  <a:schemeClr val="tx1"/>
                </a:solidFill>
                <a:effectLst/>
                <a:latin typeface="微软雅黑"/>
                <a:ea typeface="微软雅黑"/>
                <a:cs typeface="+mn-cs"/>
              </a:rPr>
              <a:t>10</a:t>
            </a:r>
            <a:r>
              <a:rPr kumimoji="1" lang="zh-CN" altLang="en-US" sz="1200" b="0" kern="1200" dirty="0">
                <a:solidFill>
                  <a:schemeClr val="tx1"/>
                </a:solidFill>
                <a:effectLst/>
                <a:latin typeface="微软雅黑"/>
                <a:ea typeface="微软雅黑"/>
                <a:cs typeface="+mn-cs"/>
              </a:rPr>
              <a:t>年，前十家公司只有微软和苹果两个计算机公司；</a:t>
            </a:r>
            <a:endParaRPr kumimoji="1" lang="en-US" altLang="zh-CN" sz="1200" b="0" kern="1200" dirty="0">
              <a:solidFill>
                <a:schemeClr val="tx1"/>
              </a:solidFill>
              <a:effectLst/>
              <a:latin typeface="微软雅黑"/>
              <a:ea typeface="微软雅黑"/>
              <a:cs typeface="+mn-cs"/>
            </a:endParaRPr>
          </a:p>
          <a:p>
            <a:r>
              <a:rPr kumimoji="1" lang="zh-CN" altLang="en-US" sz="1200" b="0" kern="1200" dirty="0">
                <a:solidFill>
                  <a:schemeClr val="tx1"/>
                </a:solidFill>
                <a:effectLst/>
                <a:latin typeface="微软雅黑"/>
                <a:ea typeface="微软雅黑"/>
                <a:cs typeface="+mn-cs"/>
              </a:rPr>
              <a:t>经过移动互联的发展，</a:t>
            </a:r>
            <a:r>
              <a:rPr kumimoji="1" lang="en-US" altLang="zh-CN" sz="1200" b="0" kern="1200" dirty="0">
                <a:solidFill>
                  <a:schemeClr val="tx1"/>
                </a:solidFill>
                <a:effectLst/>
                <a:latin typeface="微软雅黑"/>
                <a:ea typeface="微软雅黑"/>
                <a:cs typeface="+mn-cs"/>
              </a:rPr>
              <a:t>2019</a:t>
            </a:r>
            <a:r>
              <a:rPr kumimoji="1" lang="zh-CN" altLang="en-US" sz="1200" b="0" kern="1200" dirty="0">
                <a:solidFill>
                  <a:schemeClr val="tx1"/>
                </a:solidFill>
                <a:effectLst/>
                <a:latin typeface="微软雅黑"/>
                <a:ea typeface="微软雅黑"/>
                <a:cs typeface="+mn-cs"/>
              </a:rPr>
              <a:t>年计算机公司雄起，占据了</a:t>
            </a:r>
            <a:r>
              <a:rPr kumimoji="1" lang="en-US" altLang="zh-CN" sz="1200" b="0" kern="1200" dirty="0">
                <a:solidFill>
                  <a:schemeClr val="tx1"/>
                </a:solidFill>
                <a:effectLst/>
                <a:latin typeface="微软雅黑"/>
                <a:ea typeface="微软雅黑"/>
                <a:cs typeface="+mn-cs"/>
              </a:rPr>
              <a:t>7</a:t>
            </a:r>
            <a:r>
              <a:rPr kumimoji="1" lang="zh-CN" altLang="en-US" sz="1200" b="0" kern="1200" dirty="0">
                <a:solidFill>
                  <a:schemeClr val="tx1"/>
                </a:solidFill>
                <a:effectLst/>
                <a:latin typeface="微软雅黑"/>
                <a:ea typeface="微软雅黑"/>
                <a:cs typeface="+mn-cs"/>
              </a:rPr>
              <a:t>席，而且中国有两家公司上榜；</a:t>
            </a:r>
            <a:endParaRPr kumimoji="1" lang="en-US" altLang="zh-CN" sz="1200" b="0" kern="1200" dirty="0">
              <a:solidFill>
                <a:schemeClr val="tx1"/>
              </a:solidFill>
              <a:effectLst/>
              <a:latin typeface="微软雅黑"/>
              <a:ea typeface="微软雅黑"/>
              <a:cs typeface="+mn-cs"/>
            </a:endParaRPr>
          </a:p>
          <a:p>
            <a:r>
              <a:rPr kumimoji="1" lang="zh-CN" altLang="zh-CN" sz="1200" b="0" kern="1200" dirty="0">
                <a:solidFill>
                  <a:schemeClr val="tx1"/>
                </a:solidFill>
                <a:effectLst/>
                <a:latin typeface="微软雅黑"/>
                <a:ea typeface="微软雅黑"/>
                <a:cs typeface="+mn-cs"/>
              </a:rPr>
              <a:t>苹果借着移动互联网浪潮，雄踞</a:t>
            </a:r>
            <a:r>
              <a:rPr kumimoji="1" lang="en-US" altLang="zh-CN" sz="1200" b="0" kern="1200" dirty="0">
                <a:solidFill>
                  <a:schemeClr val="tx1"/>
                </a:solidFill>
                <a:effectLst/>
                <a:latin typeface="微软雅黑"/>
                <a:ea typeface="微软雅黑"/>
                <a:cs typeface="+mn-cs"/>
              </a:rPr>
              <a:t>IT</a:t>
            </a:r>
            <a:r>
              <a:rPr kumimoji="1" lang="zh-CN" altLang="zh-CN" sz="1200" b="0" kern="1200" dirty="0">
                <a:solidFill>
                  <a:schemeClr val="tx1"/>
                </a:solidFill>
                <a:effectLst/>
                <a:latin typeface="微软雅黑"/>
                <a:ea typeface="微软雅黑"/>
                <a:cs typeface="+mn-cs"/>
              </a:rPr>
              <a:t>企业排行榜榜首。谷歌</a:t>
            </a:r>
            <a:r>
              <a:rPr kumimoji="1" lang="zh-CN" altLang="en-US" sz="1200" b="0" kern="1200" dirty="0">
                <a:solidFill>
                  <a:schemeClr val="tx1"/>
                </a:solidFill>
                <a:effectLst/>
                <a:latin typeface="微软雅黑"/>
                <a:ea typeface="微软雅黑"/>
                <a:cs typeface="+mn-cs"/>
              </a:rPr>
              <a:t>等</a:t>
            </a:r>
            <a:r>
              <a:rPr kumimoji="1" lang="zh-CN" altLang="zh-CN" sz="1200" b="0" kern="1200" dirty="0">
                <a:solidFill>
                  <a:schemeClr val="tx1"/>
                </a:solidFill>
                <a:effectLst/>
                <a:latin typeface="微软雅黑"/>
                <a:ea typeface="微软雅黑"/>
                <a:cs typeface="+mn-cs"/>
              </a:rPr>
              <a:t>公司的市值也在不断攀升，</a:t>
            </a:r>
            <a:r>
              <a:rPr kumimoji="1" lang="zh-CN" altLang="en-US" sz="1200" b="0" kern="1200" dirty="0">
                <a:solidFill>
                  <a:schemeClr val="tx1"/>
                </a:solidFill>
                <a:effectLst/>
                <a:latin typeface="微软雅黑"/>
                <a:ea typeface="微软雅黑"/>
                <a:cs typeface="+mn-cs"/>
              </a:rPr>
              <a:t>纷纷</a:t>
            </a:r>
            <a:r>
              <a:rPr kumimoji="1" lang="zh-CN" altLang="zh-CN" sz="1200" b="0" kern="1200" dirty="0">
                <a:solidFill>
                  <a:schemeClr val="tx1"/>
                </a:solidFill>
                <a:effectLst/>
                <a:latin typeface="微软雅黑"/>
                <a:ea typeface="微软雅黑"/>
                <a:cs typeface="+mn-cs"/>
              </a:rPr>
              <a:t>突破</a:t>
            </a:r>
            <a:r>
              <a:rPr kumimoji="1" lang="en-US" altLang="zh-CN" sz="1200" b="0" kern="1200" dirty="0">
                <a:solidFill>
                  <a:schemeClr val="tx1"/>
                </a:solidFill>
                <a:effectLst/>
                <a:latin typeface="微软雅黑"/>
                <a:ea typeface="微软雅黑"/>
                <a:cs typeface="+mn-cs"/>
              </a:rPr>
              <a:t>5000</a:t>
            </a:r>
            <a:r>
              <a:rPr kumimoji="1" lang="zh-CN" altLang="zh-CN" sz="1200" b="0" kern="1200" dirty="0">
                <a:solidFill>
                  <a:schemeClr val="tx1"/>
                </a:solidFill>
                <a:effectLst/>
                <a:latin typeface="微软雅黑"/>
                <a:ea typeface="微软雅黑"/>
                <a:cs typeface="+mn-cs"/>
              </a:rPr>
              <a:t>亿大关。</a:t>
            </a:r>
            <a:endParaRPr kumimoji="1" lang="en-US" altLang="zh-CN" sz="1200" b="0" kern="1200" dirty="0">
              <a:solidFill>
                <a:schemeClr val="tx1"/>
              </a:solidFill>
              <a:effectLst/>
              <a:latin typeface="微软雅黑"/>
              <a:ea typeface="微软雅黑"/>
              <a:cs typeface="+mn-cs"/>
            </a:endParaRPr>
          </a:p>
          <a:p>
            <a:r>
              <a:rPr kumimoji="1" lang="zh-CN" altLang="en-US" sz="1200" b="0" kern="1200" dirty="0">
                <a:solidFill>
                  <a:schemeClr val="tx1"/>
                </a:solidFill>
                <a:effectLst/>
                <a:latin typeface="微软雅黑"/>
                <a:ea typeface="微软雅黑"/>
                <a:cs typeface="+mn-cs"/>
              </a:rPr>
              <a:t>说明互联网和计算机的重要性</a:t>
            </a:r>
            <a:r>
              <a:rPr kumimoji="1" lang="en-US" altLang="zh-CN" sz="1200" b="0" kern="1200" dirty="0">
                <a:solidFill>
                  <a:schemeClr val="tx1"/>
                </a:solidFill>
                <a:effectLst/>
                <a:latin typeface="微软雅黑"/>
                <a:ea typeface="微软雅黑"/>
                <a:cs typeface="+mn-cs"/>
              </a:rPr>
              <a:t>——</a:t>
            </a:r>
            <a:r>
              <a:rPr kumimoji="1" lang="zh-CN" altLang="en-US" sz="1200" b="0" kern="1200" dirty="0">
                <a:solidFill>
                  <a:schemeClr val="tx1"/>
                </a:solidFill>
                <a:effectLst/>
                <a:latin typeface="微软雅黑"/>
                <a:ea typeface="微软雅黑"/>
                <a:cs typeface="+mn-cs"/>
              </a:rPr>
              <a:t>祝贺大家选对了好专业！</a:t>
            </a:r>
            <a:endParaRPr kumimoji="1" lang="en-US" altLang="zh-CN" sz="12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kern="1200" dirty="0">
                <a:solidFill>
                  <a:schemeClr val="tx1"/>
                </a:solidFill>
                <a:effectLst/>
                <a:latin typeface="微软雅黑"/>
                <a:ea typeface="微软雅黑"/>
                <a:cs typeface="+mn-cs"/>
              </a:rPr>
              <a:t>祝贺大家后，站在计算机专业的角度，想想看为什么美国能</a:t>
            </a:r>
            <a:r>
              <a:rPr kumimoji="1" lang="en-US" altLang="zh-CN" sz="1200" b="0" kern="1200" dirty="0">
                <a:solidFill>
                  <a:schemeClr val="tx1"/>
                </a:solidFill>
                <a:effectLst/>
                <a:latin typeface="微软雅黑"/>
                <a:ea typeface="微软雅黑"/>
                <a:cs typeface="+mn-cs"/>
              </a:rPr>
              <a:t>PK</a:t>
            </a:r>
            <a:r>
              <a:rPr kumimoji="1" lang="zh-CN" altLang="en-US" sz="1200" b="0" kern="1200" dirty="0">
                <a:solidFill>
                  <a:schemeClr val="tx1"/>
                </a:solidFill>
                <a:effectLst/>
                <a:latin typeface="微软雅黑"/>
                <a:ea typeface="微软雅黑"/>
                <a:cs typeface="+mn-cs"/>
              </a:rPr>
              <a:t>掉日本？因为美国有硅谷，而硅谷诞生发展的信息产业。硅谷在美国西部加州的海湾的湾区（包括最擅长创业的大学斯坦福，还有金门大桥的旧金山</a:t>
            </a:r>
            <a:r>
              <a:rPr kumimoji="1" lang="en-US" altLang="zh-CN" sz="1200" b="0" kern="1200" dirty="0">
                <a:solidFill>
                  <a:schemeClr val="tx1"/>
                </a:solidFill>
                <a:effectLst/>
                <a:latin typeface="微软雅黑"/>
                <a:ea typeface="微软雅黑"/>
                <a:cs typeface="+mn-cs"/>
              </a:rPr>
              <a:t>San Francisco</a:t>
            </a:r>
            <a:r>
              <a:rPr kumimoji="1" lang="zh-CN" altLang="en-US" sz="1200" b="0" kern="1200" dirty="0">
                <a:solidFill>
                  <a:schemeClr val="tx1"/>
                </a:solidFill>
                <a:effectLst/>
                <a:latin typeface="微软雅黑"/>
                <a:ea typeface="微软雅黑"/>
                <a:cs typeface="+mn-cs"/>
              </a:rPr>
              <a:t>）</a:t>
            </a:r>
            <a:r>
              <a:rPr kumimoji="1" lang="en-US" altLang="zh-CN" sz="1200" b="0" kern="1200" dirty="0">
                <a:solidFill>
                  <a:schemeClr val="tx1"/>
                </a:solidFill>
                <a:effectLst/>
                <a:latin typeface="微软雅黑"/>
                <a:ea typeface="微软雅黑"/>
                <a:cs typeface="+mn-cs"/>
              </a:rPr>
              <a:t>CISCO</a:t>
            </a:r>
            <a:r>
              <a:rPr kumimoji="1" lang="zh-CN" altLang="en-US" sz="1200" b="0" kern="1200" dirty="0">
                <a:solidFill>
                  <a:schemeClr val="tx1"/>
                </a:solidFill>
                <a:effectLst/>
                <a:latin typeface="微软雅黑"/>
                <a:ea typeface="微软雅黑"/>
                <a:cs typeface="+mn-cs"/>
              </a:rPr>
              <a:t>公司正取名于此。</a:t>
            </a:r>
            <a:endParaRPr kumimoji="1" lang="en-US" altLang="zh-CN" sz="12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kern="1200" dirty="0">
                <a:solidFill>
                  <a:schemeClr val="tx1"/>
                </a:solidFill>
                <a:effectLst/>
                <a:latin typeface="微软雅黑"/>
                <a:ea typeface="微软雅黑"/>
                <a:cs typeface="+mn-cs"/>
              </a:rPr>
              <a:t>中国崛起，就靠在座的同学们了！</a:t>
            </a:r>
            <a:endParaRPr kumimoji="1" lang="en-US" altLang="zh-CN" sz="1200" b="0" kern="1200" dirty="0">
              <a:solidFill>
                <a:schemeClr val="tx1"/>
              </a:solidFill>
              <a:effectLst/>
              <a:latin typeface="微软雅黑"/>
              <a:ea typeface="微软雅黑"/>
              <a:cs typeface="+mn-cs"/>
            </a:endParaRPr>
          </a:p>
        </p:txBody>
      </p:sp>
      <p:sp>
        <p:nvSpPr>
          <p:cNvPr id="4" name="灯片编号占位符 3"/>
          <p:cNvSpPr>
            <a:spLocks noGrp="1"/>
          </p:cNvSpPr>
          <p:nvPr>
            <p:ph type="sldNum" sz="quarter" idx="5"/>
          </p:nvPr>
        </p:nvSpPr>
        <p:spPr/>
        <p:txBody>
          <a:bodyPr/>
          <a:lstStyle/>
          <a:p>
            <a:fld id="{A31E2BD3-D3ED-624C-A460-4799D1D7A8F5}" type="slidenum">
              <a:rPr lang="en-US" smtClean="0"/>
              <a:t>7</a:t>
            </a:fld>
            <a:endParaRPr lang="en-US"/>
          </a:p>
        </p:txBody>
      </p:sp>
    </p:spTree>
    <p:extLst>
      <p:ext uri="{BB962C8B-B14F-4D97-AF65-F5344CB8AC3E}">
        <p14:creationId xmlns:p14="http://schemas.microsoft.com/office/powerpoint/2010/main" val="2732153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panose="020B0503020204020204" pitchFamily="34" charset="-122"/>
                <a:ea typeface="Microsoft YaHei" panose="020B0503020204020204" pitchFamily="34" charset="-122"/>
              </a:rPr>
              <a:t>看过世界后，回到国内，从新基建看互联网的重要性。</a:t>
            </a:r>
            <a:endParaRPr lang="en-US" altLang="zh-CN" sz="1200" dirty="0">
              <a:latin typeface="Microsoft YaHei" panose="020B0503020204020204" pitchFamily="34" charset="-122"/>
              <a:ea typeface="Microsoft YaHei" panose="020B0503020204020204" pitchFamily="34" charset="-122"/>
            </a:endParaRPr>
          </a:p>
          <a:p>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应对经济金融危机，投资拉动经济是个重要手段。</a:t>
            </a:r>
            <a:endParaRPr lang="en-US" altLang="zh-CN" sz="1200" dirty="0">
              <a:latin typeface="Microsoft YaHei" panose="020B0503020204020204" pitchFamily="34" charset="-122"/>
              <a:ea typeface="Microsoft YaHei" panose="020B0503020204020204" pitchFamily="34" charset="-122"/>
            </a:endParaRPr>
          </a:p>
          <a:p>
            <a:r>
              <a:rPr lang="en-US" altLang="zh-CN" sz="1200" dirty="0">
                <a:latin typeface="Microsoft YaHei" panose="020B0503020204020204" pitchFamily="34" charset="-122"/>
                <a:ea typeface="Microsoft YaHei" panose="020B0503020204020204" pitchFamily="34" charset="-122"/>
              </a:rPr>
              <a:t>2008</a:t>
            </a:r>
            <a:r>
              <a:rPr lang="zh-CN" altLang="en-US" sz="1200" dirty="0">
                <a:latin typeface="Microsoft YaHei" panose="020B0503020204020204" pitchFamily="34" charset="-122"/>
                <a:ea typeface="Microsoft YaHei" panose="020B0503020204020204" pitchFamily="34" charset="-122"/>
              </a:rPr>
              <a:t>年金融危机时，国家通过投资基础设施拉动经济，投资的是高铁、公路和机场；</a:t>
            </a:r>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新时代的新基建：国家基础设施投资的新基建，与网络相关的设施占了三项：</a:t>
            </a:r>
            <a:r>
              <a:rPr lang="en-US" altLang="zh-CN" sz="1200" dirty="0">
                <a:latin typeface="Microsoft YaHei" panose="020B0503020204020204" pitchFamily="34" charset="-122"/>
                <a:ea typeface="Microsoft YaHei" panose="020B0503020204020204" pitchFamily="34" charset="-122"/>
              </a:rPr>
              <a:t>5G</a:t>
            </a:r>
            <a:r>
              <a:rPr lang="zh-CN" altLang="en-US" sz="1200" dirty="0">
                <a:latin typeface="Microsoft YaHei" panose="020B0503020204020204" pitchFamily="34" charset="-122"/>
                <a:ea typeface="Microsoft YaHei" panose="020B0503020204020204" pitchFamily="34" charset="-122"/>
              </a:rPr>
              <a:t>、数据中心、工业互联网</a:t>
            </a:r>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此外，其他大部分新基建内容，也都与网络及其信息化应用密切相关</a:t>
            </a:r>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这也充分说明，网络在国民经济中正在发挥基础性作用</a:t>
            </a:r>
          </a:p>
          <a:p>
            <a:endParaRPr lang="zh-CN" altLang="en-US" dirty="0"/>
          </a:p>
        </p:txBody>
      </p:sp>
      <p:sp>
        <p:nvSpPr>
          <p:cNvPr id="4" name="灯片编号占位符 3"/>
          <p:cNvSpPr>
            <a:spLocks noGrp="1"/>
          </p:cNvSpPr>
          <p:nvPr>
            <p:ph type="sldNum" sz="quarter" idx="5"/>
          </p:nvPr>
        </p:nvSpPr>
        <p:spPr/>
        <p:txBody>
          <a:bodyPr/>
          <a:lstStyle/>
          <a:p>
            <a:fld id="{A31E2BD3-D3ED-624C-A460-4799D1D7A8F5}" type="slidenum">
              <a:rPr lang="en-US" smtClean="0"/>
              <a:t>8</a:t>
            </a:fld>
            <a:endParaRPr lang="en-US"/>
          </a:p>
        </p:txBody>
      </p:sp>
    </p:spTree>
    <p:extLst>
      <p:ext uri="{BB962C8B-B14F-4D97-AF65-F5344CB8AC3E}">
        <p14:creationId xmlns:p14="http://schemas.microsoft.com/office/powerpoint/2010/main" val="3833894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Slide Number Placeholder 3"/>
          <p:cNvSpPr>
            <a:spLocks noGrp="1"/>
          </p:cNvSpPr>
          <p:nvPr>
            <p:ph type="sldNum" sz="quarter" idx="10"/>
          </p:nvPr>
        </p:nvSpPr>
        <p:spPr/>
        <p:txBody>
          <a:bodyPr/>
          <a:lstStyle/>
          <a:p>
            <a:fld id="{B25D7074-4AF7-449B-BA27-CC608920B4DF}"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E2BD3-D3ED-624C-A460-4799D1D7A8F5}" type="slidenum">
              <a:rPr lang="en-US" smtClean="0"/>
              <a:t>11</a:t>
            </a:fld>
            <a:endParaRPr lang="en-US"/>
          </a:p>
        </p:txBody>
      </p:sp>
    </p:spTree>
    <p:extLst>
      <p:ext uri="{BB962C8B-B14F-4D97-AF65-F5344CB8AC3E}">
        <p14:creationId xmlns:p14="http://schemas.microsoft.com/office/powerpoint/2010/main" val="1975448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hasCustomPrompt="1"/>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hasCustomPrompt="1"/>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hasCustomPrompt="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hasCustomPrompt="1"/>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hasCustomPrompt="1"/>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hasCustomPrompt="1"/>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hasCustomPrompt="1"/>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hasCustomPrompt="1"/>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EC1EB95E-CD5D-EE41-95C7-D3B9765ABCD4}" type="datetimeFigureOut">
              <a:rPr lang="en-US" smtClean="0"/>
              <a:t>8/27/2023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hasCustomPrompt="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hasCustomPrompt="1"/>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hasCustomPrompt="1"/>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hasCustomPrompt="1"/>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hasCustomPrompt="1"/>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hasCustomPrompt="1"/>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EC1EB95E-CD5D-EE41-95C7-D3B9765ABCD4}" type="datetimeFigureOut">
              <a:rPr lang="en-US" smtClean="0"/>
              <a:t>8/27/2023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hasCustomPrompt="1"/>
          </p:nvPr>
        </p:nvSpPr>
        <p:spPr>
          <a:xfrm>
            <a:off x="913775" y="2367093"/>
            <a:ext cx="10364452" cy="342410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hasCustomPrompt="1"/>
          </p:nvPr>
        </p:nvSpPr>
        <p:spPr>
          <a:xfrm>
            <a:off x="913775" y="609601"/>
            <a:ext cx="7658724" cy="518159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with Logo">
    <p:spTree>
      <p:nvGrpSpPr>
        <p:cNvPr id="1" name=""/>
        <p:cNvGrpSpPr/>
        <p:nvPr/>
      </p:nvGrpSpPr>
      <p:grpSpPr>
        <a:xfrm>
          <a:off x="0" y="0"/>
          <a:ext cx="0" cy="0"/>
          <a:chOff x="0" y="0"/>
          <a:chExt cx="0" cy="0"/>
        </a:xfrm>
      </p:grpSpPr>
      <p:cxnSp>
        <p:nvCxnSpPr>
          <p:cNvPr id="13" name="直接连接符 12"/>
          <p:cNvCxnSpPr/>
          <p:nvPr userDrawn="1"/>
        </p:nvCxnSpPr>
        <p:spPr>
          <a:xfrm>
            <a:off x="1447782" y="1080437"/>
            <a:ext cx="10552308" cy="0"/>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381064" y="1080437"/>
            <a:ext cx="1344000" cy="72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Slide Number Placeholder 5"/>
          <p:cNvSpPr>
            <a:spLocks noGrp="1"/>
          </p:cNvSpPr>
          <p:nvPr>
            <p:ph type="sldNum" sz="quarter" idx="12"/>
          </p:nvPr>
        </p:nvSpPr>
        <p:spPr>
          <a:xfrm>
            <a:off x="11304087" y="194567"/>
            <a:ext cx="471311" cy="350185"/>
          </a:xfrm>
        </p:spPr>
        <p:txBody>
          <a:bodyPr/>
          <a:lstStyle>
            <a:lvl1pPr algn="ctr">
              <a:defRPr sz="1200">
                <a:solidFill>
                  <a:srgbClr val="406671"/>
                </a:solidFill>
                <a:latin typeface="Arial Unicode MS" panose="020B0604020202020204" charset="-122"/>
                <a:ea typeface="Arial Unicode MS" panose="020B0604020202020204" charset="-122"/>
                <a:cs typeface="Arial Unicode MS" panose="020B0604020202020204" charset="-122"/>
              </a:defRPr>
            </a:lvl1pPr>
          </a:lstStyle>
          <a:p>
            <a:pPr defTabSz="913765"/>
            <a:fld id="{EB1A6305-F145-461B-B394-0DD7F78349A4}" type="slidenum">
              <a:rPr lang="zh-CN" altLang="en-US" smtClean="0"/>
              <a:t>‹#›</a:t>
            </a:fld>
            <a:endParaRPr lang="zh-CN" altLang="en-US" dirty="0"/>
          </a:p>
        </p:txBody>
      </p:sp>
      <p:sp>
        <p:nvSpPr>
          <p:cNvPr id="17" name="Title Placeholder 1"/>
          <p:cNvSpPr>
            <a:spLocks noGrp="1"/>
          </p:cNvSpPr>
          <p:nvPr>
            <p:ph type="title"/>
          </p:nvPr>
        </p:nvSpPr>
        <p:spPr>
          <a:xfrm>
            <a:off x="381065" y="194567"/>
            <a:ext cx="10038580" cy="715312"/>
          </a:xfrm>
          <a:prstGeom prst="rect">
            <a:avLst/>
          </a:prstGeom>
        </p:spPr>
        <p:txBody>
          <a:bodyPr vert="horz" lIns="91440" tIns="45720" rIns="91440" bIns="45720" rtlCol="0" anchor="ctr">
            <a:normAutofit/>
          </a:bodyPr>
          <a:lstStyle>
            <a:lvl1pPr>
              <a:defRPr sz="3200">
                <a:solidFill>
                  <a:schemeClr val="accent5">
                    <a:lumMod val="50000"/>
                  </a:schemeClr>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hasCustomPrompt="1"/>
          </p:nvPr>
        </p:nvSpPr>
        <p:spPr>
          <a:xfrm>
            <a:off x="913774" y="2367092"/>
            <a:ext cx="10363826"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C1EB95E-CD5D-EE41-95C7-D3B9765ABCD4}"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hasCustomPrompt="1"/>
          </p:nvPr>
        </p:nvSpPr>
        <p:spPr>
          <a:xfrm>
            <a:off x="913774" y="2367092"/>
            <a:ext cx="5106026"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3"/>
          <p:cNvSpPr>
            <a:spLocks noGrp="1"/>
          </p:cNvSpPr>
          <p:nvPr>
            <p:ph sz="quarter" idx="14" hasCustomPrompt="1"/>
          </p:nvPr>
        </p:nvSpPr>
        <p:spPr>
          <a:xfrm>
            <a:off x="6172200" y="2367092"/>
            <a:ext cx="5105400"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Content Placeholder 3"/>
          <p:cNvSpPr>
            <a:spLocks noGrp="1"/>
          </p:cNvSpPr>
          <p:nvPr>
            <p:ph sz="quarter" idx="13" hasCustomPrompt="1"/>
          </p:nvPr>
        </p:nvSpPr>
        <p:spPr>
          <a:xfrm>
            <a:off x="913774" y="3051012"/>
            <a:ext cx="5106027" cy="27401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3" name="Content Placeholder 5"/>
          <p:cNvSpPr>
            <a:spLocks noGrp="1"/>
          </p:cNvSpPr>
          <p:nvPr>
            <p:ph sz="quarter" idx="14" hasCustomPrompt="1"/>
          </p:nvPr>
        </p:nvSpPr>
        <p:spPr>
          <a:xfrm>
            <a:off x="6172200" y="3051012"/>
            <a:ext cx="5105401" cy="27401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C1EB95E-CD5D-EE41-95C7-D3B9765ABCD4}" type="datetimeFigureOut">
              <a:rPr lang="en-US" smtClean="0"/>
              <a:t>8/27/2023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C1EB95E-CD5D-EE41-95C7-D3B9765ABCD4}" type="datetimeFigureOut">
              <a:rPr lang="en-US" smtClean="0"/>
              <a:t>8/27/2023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C1EB95E-CD5D-EE41-95C7-D3B9765ABCD4}" type="datetimeFigureOut">
              <a:rPr lang="en-US" smtClean="0"/>
              <a:t>8/27/2023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hasCustomPrompt="1"/>
          </p:nvPr>
        </p:nvSpPr>
        <p:spPr>
          <a:xfrm>
            <a:off x="5078062" y="609600"/>
            <a:ext cx="6200163" cy="518159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1EB95E-CD5D-EE41-95C7-D3B9765ABCD4}"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C1608-1771-934E-AA9E-B910BDF9BA0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C1EB95E-CD5D-EE41-95C7-D3B9765ABCD4}" type="datetimeFigureOut">
              <a:rPr lang="en-US" smtClean="0"/>
              <a:t>8/27/2023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A8C1608-1771-934E-AA9E-B910BDF9BA0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8.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21.jpe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g"/><Relationship Id="rId12" Type="http://schemas.openxmlformats.org/officeDocument/2006/relationships/image" Target="../media/image31.jpeg"/><Relationship Id="rId2" Type="http://schemas.openxmlformats.org/officeDocument/2006/relationships/notesSlide" Target="../notesSlides/notesSlide5.xml"/><Relationship Id="rId16" Type="http://schemas.openxmlformats.org/officeDocument/2006/relationships/image" Target="../media/image35.jpg"/><Relationship Id="rId1" Type="http://schemas.openxmlformats.org/officeDocument/2006/relationships/slideLayout" Target="../slideLayouts/slideLayout18.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8.jpe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39922"/>
            <a:ext cx="12192000" cy="2421464"/>
          </a:xfrm>
        </p:spPr>
        <p:txBody>
          <a:bodyPr/>
          <a:lstStyle/>
          <a:p>
            <a:r>
              <a:rPr lang="en-US" altLang="zh-CN" dirty="0"/>
              <a:t>《</a:t>
            </a:r>
            <a:r>
              <a:rPr lang="zh-CN" altLang="en-US" dirty="0"/>
              <a:t>计算机通信与网络</a:t>
            </a:r>
            <a:r>
              <a:rPr lang="en-US" altLang="zh-CN" dirty="0"/>
              <a:t>》</a:t>
            </a:r>
            <a:r>
              <a:rPr lang="zh-CN" altLang="en-US" dirty="0"/>
              <a:t>导论</a:t>
            </a:r>
            <a:endParaRPr lang="en-US" dirty="0"/>
          </a:p>
        </p:txBody>
      </p:sp>
      <p:sp>
        <p:nvSpPr>
          <p:cNvPr id="3" name="Subtitle 2"/>
          <p:cNvSpPr>
            <a:spLocks noGrp="1"/>
          </p:cNvSpPr>
          <p:nvPr>
            <p:ph type="subTitle" idx="1"/>
          </p:nvPr>
        </p:nvSpPr>
        <p:spPr/>
        <p:txBody>
          <a:bodyPr/>
          <a:lstStyle/>
          <a:p>
            <a:r>
              <a:rPr lang="zh-CN" altLang="en-US" sz="2800" b="1" dirty="0"/>
              <a:t>刘辉宇</a:t>
            </a:r>
            <a:endParaRPr lang="en-US" altLang="zh-CN" sz="2800" b="1" dirty="0"/>
          </a:p>
          <a:p>
            <a:r>
              <a:rPr lang="en-US" altLang="zh-CN" b="1" dirty="0"/>
              <a:t>liuhuiyu</a:t>
            </a:r>
            <a:r>
              <a:rPr lang="en-US" b="1" dirty="0"/>
              <a:t>@</a:t>
            </a:r>
            <a:r>
              <a:rPr lang="en-US" altLang="zh-CN" b="1" dirty="0"/>
              <a:t>mail.</a:t>
            </a:r>
            <a:r>
              <a:rPr lang="en-US" b="1" dirty="0"/>
              <a:t>hust.edu.cn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4567"/>
            <a:ext cx="10419645" cy="715312"/>
          </a:xfrm>
        </p:spPr>
        <p:txBody>
          <a:bodyPr/>
          <a:lstStyle/>
          <a:p>
            <a:pPr algn="l"/>
            <a:r>
              <a:rPr lang="zh-CN" altLang="en-US" dirty="0">
                <a:solidFill>
                  <a:srgbClr val="FF0000"/>
                </a:solidFill>
              </a:rPr>
              <a:t>现实是</a:t>
            </a:r>
            <a:r>
              <a:rPr lang="en-US" altLang="zh-CN" dirty="0">
                <a:solidFill>
                  <a:srgbClr val="FF0000"/>
                </a:solidFill>
              </a:rPr>
              <a:t>……</a:t>
            </a:r>
            <a:endParaRPr lang="zh-CN" altLang="en-US" dirty="0">
              <a:solidFill>
                <a:srgbClr val="FF0000"/>
              </a:solidFill>
            </a:endParaRPr>
          </a:p>
        </p:txBody>
      </p:sp>
      <p:sp>
        <p:nvSpPr>
          <p:cNvPr id="3" name="文本框 2"/>
          <p:cNvSpPr txBox="1"/>
          <p:nvPr/>
        </p:nvSpPr>
        <p:spPr>
          <a:xfrm>
            <a:off x="0" y="1827614"/>
            <a:ext cx="12192000" cy="1692771"/>
          </a:xfrm>
          <a:prstGeom prst="rect">
            <a:avLst/>
          </a:prstGeom>
          <a:noFill/>
        </p:spPr>
        <p:txBody>
          <a:bodyPr wrap="square" rtlCol="0">
            <a:spAutoFit/>
          </a:bodyPr>
          <a:lstStyle/>
          <a:p>
            <a:r>
              <a:rPr lang="zh-CN" altLang="en-US" sz="2800" b="1" dirty="0">
                <a:solidFill>
                  <a:srgbClr val="FF0000"/>
                </a:solidFill>
              </a:rPr>
              <a:t>“互联网核心技术是我们最大的‘命门’，核心技术受制于人是我们最大的隐患”</a:t>
            </a:r>
            <a:endParaRPr lang="en-US" altLang="zh-CN" sz="2800" b="1" dirty="0">
              <a:solidFill>
                <a:srgbClr val="FF0000"/>
              </a:solidFill>
            </a:endParaRPr>
          </a:p>
          <a:p>
            <a:endParaRPr lang="en-US" altLang="zh-CN" sz="2800" b="1" dirty="0">
              <a:solidFill>
                <a:srgbClr val="FF0000"/>
              </a:solidFill>
            </a:endParaRPr>
          </a:p>
          <a:p>
            <a:pPr algn="r"/>
            <a:r>
              <a:rPr lang="zh-CN" altLang="en-US" sz="2000" dirty="0"/>
              <a:t>习近平 </a:t>
            </a:r>
            <a:r>
              <a:rPr lang="en-US" altLang="zh-CN" sz="2000" dirty="0"/>
              <a:t>@2016</a:t>
            </a:r>
            <a:r>
              <a:rPr lang="zh-CN" altLang="en-US" sz="2000" dirty="0"/>
              <a:t>年</a:t>
            </a:r>
            <a:r>
              <a:rPr lang="en-US" altLang="zh-CN" sz="2000" dirty="0"/>
              <a:t>4</a:t>
            </a:r>
            <a:r>
              <a:rPr lang="zh-CN" altLang="en-US" sz="2000" dirty="0"/>
              <a:t>月</a:t>
            </a:r>
            <a:r>
              <a:rPr lang="en-US" altLang="zh-CN" sz="2000" dirty="0"/>
              <a:t>19</a:t>
            </a:r>
            <a:r>
              <a:rPr lang="zh-CN" altLang="en-US" sz="2000" dirty="0"/>
              <a:t>日</a:t>
            </a:r>
            <a:endParaRPr lang="en-US" altLang="zh-CN" sz="2000" dirty="0"/>
          </a:p>
        </p:txBody>
      </p:sp>
      <p:sp>
        <p:nvSpPr>
          <p:cNvPr id="4" name="文本框 3"/>
          <p:cNvSpPr txBox="1"/>
          <p:nvPr/>
        </p:nvSpPr>
        <p:spPr>
          <a:xfrm>
            <a:off x="0" y="3837940"/>
            <a:ext cx="12192635" cy="829945"/>
          </a:xfrm>
          <a:prstGeom prst="rect">
            <a:avLst/>
          </a:prstGeom>
          <a:noFill/>
        </p:spPr>
        <p:txBody>
          <a:bodyPr wrap="square" rtlCol="0">
            <a:spAutoFit/>
          </a:bodyPr>
          <a:lstStyle/>
          <a:p>
            <a:r>
              <a:rPr lang="zh-CN" altLang="en-US" sz="2400" dirty="0"/>
              <a:t>核心技术掌握较少；核心技术、核心元器件、供应链严重依赖国外公司</a:t>
            </a:r>
          </a:p>
          <a:p>
            <a:endParaRPr lang="zh-CN" altLang="en-US" sz="2400" dirty="0"/>
          </a:p>
        </p:txBody>
      </p:sp>
      <p:sp>
        <p:nvSpPr>
          <p:cNvPr id="5" name="文本框 4"/>
          <p:cNvSpPr txBox="1"/>
          <p:nvPr/>
        </p:nvSpPr>
        <p:spPr>
          <a:xfrm>
            <a:off x="0" y="5269117"/>
            <a:ext cx="12191999" cy="830997"/>
          </a:xfrm>
          <a:prstGeom prst="rect">
            <a:avLst/>
          </a:prstGeom>
          <a:noFill/>
        </p:spPr>
        <p:txBody>
          <a:bodyPr wrap="square" rtlCol="0">
            <a:spAutoFit/>
          </a:bodyPr>
          <a:lstStyle/>
          <a:p>
            <a:r>
              <a:rPr lang="zh-CN" altLang="en-US" sz="2400" dirty="0"/>
              <a:t>互联网发展的历史与现实不断地说明：</a:t>
            </a:r>
            <a:r>
              <a:rPr lang="zh-CN" altLang="en-US" sz="2400" b="1" dirty="0">
                <a:solidFill>
                  <a:srgbClr val="FF0000"/>
                </a:solidFill>
              </a:rPr>
              <a:t>谁掌握了核心技术，谁就掌握了互联网产业的话语权乃至主导权。</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solidFill>
                  <a:srgbClr val="FF0000"/>
                </a:solidFill>
              </a:rPr>
              <a:t>国际层面的通信网络对抗</a:t>
            </a:r>
          </a:p>
        </p:txBody>
      </p:sp>
      <p:pic>
        <p:nvPicPr>
          <p:cNvPr id="3" name="图片 2"/>
          <p:cNvPicPr>
            <a:picLocks noChangeAspect="1"/>
          </p:cNvPicPr>
          <p:nvPr/>
        </p:nvPicPr>
        <p:blipFill>
          <a:blip r:embed="rId3"/>
          <a:stretch>
            <a:fillRect/>
          </a:stretch>
        </p:blipFill>
        <p:spPr>
          <a:xfrm>
            <a:off x="508000" y="1515110"/>
            <a:ext cx="2946400" cy="1869440"/>
          </a:xfrm>
          <a:prstGeom prst="rect">
            <a:avLst/>
          </a:prstGeom>
        </p:spPr>
      </p:pic>
      <p:pic>
        <p:nvPicPr>
          <p:cNvPr id="4" name="图片 3"/>
          <p:cNvPicPr>
            <a:picLocks noChangeAspect="1"/>
          </p:cNvPicPr>
          <p:nvPr/>
        </p:nvPicPr>
        <p:blipFill>
          <a:blip r:embed="rId4"/>
          <a:stretch>
            <a:fillRect/>
          </a:stretch>
        </p:blipFill>
        <p:spPr>
          <a:xfrm>
            <a:off x="3454400" y="1515110"/>
            <a:ext cx="2808605" cy="1870075"/>
          </a:xfrm>
          <a:prstGeom prst="rect">
            <a:avLst/>
          </a:prstGeom>
        </p:spPr>
      </p:pic>
      <p:sp>
        <p:nvSpPr>
          <p:cNvPr id="5" name="文本框 4"/>
          <p:cNvSpPr txBox="1"/>
          <p:nvPr/>
        </p:nvSpPr>
        <p:spPr>
          <a:xfrm>
            <a:off x="902970" y="3384550"/>
            <a:ext cx="4884420" cy="565150"/>
          </a:xfrm>
          <a:prstGeom prst="rect">
            <a:avLst/>
          </a:prstGeom>
          <a:noFill/>
        </p:spPr>
        <p:txBody>
          <a:bodyPr wrap="none" rtlCol="0" anchor="t">
            <a:spAutoFit/>
          </a:bodyPr>
          <a:lstStyle/>
          <a:p>
            <a:pPr algn="l">
              <a:lnSpc>
                <a:spcPct val="110000"/>
              </a:lnSpc>
            </a:pPr>
            <a:r>
              <a:rPr kumimoji="1" lang="zh-CN" altLang="en-US"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美日韩欧成立联盟要求</a:t>
            </a:r>
            <a:r>
              <a:rPr kumimoji="1" lang="en-US" altLang="zh-CN"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5G</a:t>
            </a:r>
            <a:r>
              <a:rPr kumimoji="1" lang="zh-CN" altLang="en-US"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开放</a:t>
            </a:r>
          </a:p>
        </p:txBody>
      </p:sp>
      <p:pic>
        <p:nvPicPr>
          <p:cNvPr id="6" name="图片 5"/>
          <p:cNvPicPr>
            <a:picLocks noChangeAspect="1"/>
          </p:cNvPicPr>
          <p:nvPr/>
        </p:nvPicPr>
        <p:blipFill>
          <a:blip r:embed="rId5"/>
          <a:stretch>
            <a:fillRect/>
          </a:stretch>
        </p:blipFill>
        <p:spPr>
          <a:xfrm>
            <a:off x="6780530" y="1471295"/>
            <a:ext cx="4879975" cy="1913255"/>
          </a:xfrm>
          <a:prstGeom prst="rect">
            <a:avLst/>
          </a:prstGeom>
        </p:spPr>
      </p:pic>
      <p:sp>
        <p:nvSpPr>
          <p:cNvPr id="7" name="文本框 6"/>
          <p:cNvSpPr txBox="1"/>
          <p:nvPr/>
        </p:nvSpPr>
        <p:spPr>
          <a:xfrm>
            <a:off x="7062470" y="3384550"/>
            <a:ext cx="4072255" cy="565150"/>
          </a:xfrm>
          <a:prstGeom prst="rect">
            <a:avLst/>
          </a:prstGeom>
          <a:noFill/>
        </p:spPr>
        <p:txBody>
          <a:bodyPr wrap="none" rtlCol="0" anchor="t">
            <a:spAutoFit/>
          </a:bodyPr>
          <a:lstStyle/>
          <a:p>
            <a:pPr algn="l">
              <a:lnSpc>
                <a:spcPct val="110000"/>
              </a:lnSpc>
            </a:pPr>
            <a:r>
              <a:rPr kumimoji="1" lang="en-US"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“New IP” IETF</a:t>
            </a:r>
            <a:r>
              <a:rPr kumimoji="1" lang="zh-CN" altLang="en-US"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和</a:t>
            </a:r>
            <a:r>
              <a:rPr kumimoji="1" lang="en-US" altLang="zh-CN"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ITU</a:t>
            </a:r>
            <a:r>
              <a:rPr kumimoji="1" lang="zh-CN" altLang="en-US"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之争</a:t>
            </a:r>
          </a:p>
        </p:txBody>
      </p:sp>
      <p:pic>
        <p:nvPicPr>
          <p:cNvPr id="8" name="图片 7"/>
          <p:cNvPicPr>
            <a:picLocks noChangeAspect="1"/>
          </p:cNvPicPr>
          <p:nvPr/>
        </p:nvPicPr>
        <p:blipFill>
          <a:blip r:embed="rId6"/>
          <a:stretch>
            <a:fillRect/>
          </a:stretch>
        </p:blipFill>
        <p:spPr>
          <a:xfrm>
            <a:off x="508000" y="3892550"/>
            <a:ext cx="2623185" cy="2536190"/>
          </a:xfrm>
          <a:prstGeom prst="rect">
            <a:avLst/>
          </a:prstGeom>
        </p:spPr>
      </p:pic>
      <p:sp>
        <p:nvSpPr>
          <p:cNvPr id="9" name="文本框 8"/>
          <p:cNvSpPr txBox="1"/>
          <p:nvPr/>
        </p:nvSpPr>
        <p:spPr>
          <a:xfrm>
            <a:off x="252730" y="6318250"/>
            <a:ext cx="3027680" cy="565150"/>
          </a:xfrm>
          <a:prstGeom prst="rect">
            <a:avLst/>
          </a:prstGeom>
          <a:noFill/>
        </p:spPr>
        <p:txBody>
          <a:bodyPr wrap="none" rtlCol="0" anchor="t">
            <a:spAutoFit/>
          </a:bodyPr>
          <a:lstStyle/>
          <a:p>
            <a:pPr algn="l">
              <a:lnSpc>
                <a:spcPct val="110000"/>
              </a:lnSpc>
            </a:pPr>
            <a:r>
              <a:rPr kumimoji="1" lang="zh-CN" altLang="en-US"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美俄网络标准之争</a:t>
            </a:r>
          </a:p>
        </p:txBody>
      </p:sp>
      <p:pic>
        <p:nvPicPr>
          <p:cNvPr id="10" name="图片 9"/>
          <p:cNvPicPr>
            <a:picLocks noChangeAspect="1"/>
          </p:cNvPicPr>
          <p:nvPr/>
        </p:nvPicPr>
        <p:blipFill>
          <a:blip r:embed="rId7"/>
          <a:stretch>
            <a:fillRect/>
          </a:stretch>
        </p:blipFill>
        <p:spPr>
          <a:xfrm>
            <a:off x="3625215" y="3892550"/>
            <a:ext cx="3437255" cy="2574925"/>
          </a:xfrm>
          <a:prstGeom prst="rect">
            <a:avLst/>
          </a:prstGeom>
        </p:spPr>
      </p:pic>
      <p:sp>
        <p:nvSpPr>
          <p:cNvPr id="11" name="文本框 10"/>
          <p:cNvSpPr txBox="1"/>
          <p:nvPr/>
        </p:nvSpPr>
        <p:spPr>
          <a:xfrm>
            <a:off x="3454400" y="6330950"/>
            <a:ext cx="3738880" cy="565150"/>
          </a:xfrm>
          <a:prstGeom prst="rect">
            <a:avLst/>
          </a:prstGeom>
          <a:noFill/>
        </p:spPr>
        <p:txBody>
          <a:bodyPr wrap="none" rtlCol="0" anchor="t">
            <a:spAutoFit/>
          </a:bodyPr>
          <a:lstStyle/>
          <a:p>
            <a:pPr algn="l">
              <a:lnSpc>
                <a:spcPct val="110000"/>
              </a:lnSpc>
            </a:pPr>
            <a:r>
              <a:rPr kumimoji="1" lang="zh-CN" altLang="en-US"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美国封锁伊朗</a:t>
            </a:r>
            <a:r>
              <a:rPr kumimoji="1" lang="en-US" altLang="zh-CN"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33</a:t>
            </a:r>
            <a:r>
              <a:rPr kumimoji="1" lang="zh-CN" altLang="en-US"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个网站</a:t>
            </a:r>
          </a:p>
        </p:txBody>
      </p:sp>
      <p:pic>
        <p:nvPicPr>
          <p:cNvPr id="12" name="图片 11"/>
          <p:cNvPicPr>
            <a:picLocks noChangeAspect="1"/>
          </p:cNvPicPr>
          <p:nvPr/>
        </p:nvPicPr>
        <p:blipFill>
          <a:blip r:embed="rId8"/>
          <a:stretch>
            <a:fillRect/>
          </a:stretch>
        </p:blipFill>
        <p:spPr>
          <a:xfrm>
            <a:off x="7407275" y="3940810"/>
            <a:ext cx="4333875" cy="2488565"/>
          </a:xfrm>
          <a:prstGeom prst="rect">
            <a:avLst/>
          </a:prstGeom>
        </p:spPr>
      </p:pic>
      <p:sp>
        <p:nvSpPr>
          <p:cNvPr id="13" name="文本框 12"/>
          <p:cNvSpPr txBox="1"/>
          <p:nvPr/>
        </p:nvSpPr>
        <p:spPr>
          <a:xfrm>
            <a:off x="7556500" y="6330950"/>
            <a:ext cx="4094480" cy="565150"/>
          </a:xfrm>
          <a:prstGeom prst="rect">
            <a:avLst/>
          </a:prstGeom>
          <a:noFill/>
        </p:spPr>
        <p:txBody>
          <a:bodyPr wrap="none" rtlCol="0" anchor="t">
            <a:spAutoFit/>
          </a:bodyPr>
          <a:lstStyle/>
          <a:p>
            <a:pPr algn="l">
              <a:lnSpc>
                <a:spcPct val="110000"/>
              </a:lnSpc>
            </a:pPr>
            <a:r>
              <a:rPr kumimoji="1" lang="zh-CN" altLang="en-US" sz="28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调查德堡签名网站被攻击</a:t>
            </a:r>
          </a:p>
        </p:txBody>
      </p:sp>
    </p:spTree>
    <p:extLst>
      <p:ext uri="{BB962C8B-B14F-4D97-AF65-F5344CB8AC3E}">
        <p14:creationId xmlns:p14="http://schemas.microsoft.com/office/powerpoint/2010/main" val="4289157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206" y="194567"/>
            <a:ext cx="10419645" cy="715312"/>
          </a:xfrm>
        </p:spPr>
        <p:txBody>
          <a:bodyPr/>
          <a:lstStyle/>
          <a:p>
            <a:pPr algn="l"/>
            <a:r>
              <a:rPr lang="zh-CN" altLang="en-US" dirty="0">
                <a:solidFill>
                  <a:srgbClr val="FF0000"/>
                </a:solidFill>
              </a:rPr>
              <a:t>怎么办？</a:t>
            </a:r>
          </a:p>
        </p:txBody>
      </p:sp>
      <p:sp>
        <p:nvSpPr>
          <p:cNvPr id="3" name="文本框 2"/>
          <p:cNvSpPr txBox="1"/>
          <p:nvPr/>
        </p:nvSpPr>
        <p:spPr>
          <a:xfrm>
            <a:off x="479833" y="1584357"/>
            <a:ext cx="7623017" cy="3416320"/>
          </a:xfrm>
          <a:prstGeom prst="rect">
            <a:avLst/>
          </a:prstGeom>
          <a:noFill/>
        </p:spPr>
        <p:txBody>
          <a:bodyPr wrap="square" rtlCol="0">
            <a:spAutoFit/>
          </a:bodyPr>
          <a:lstStyle/>
          <a:p>
            <a:pPr>
              <a:lnSpc>
                <a:spcPct val="200000"/>
              </a:lnSpc>
            </a:pPr>
            <a:r>
              <a:rPr lang="zh-CN" altLang="en-US" sz="2400" dirty="0"/>
              <a:t>把握三个方面：</a:t>
            </a:r>
            <a:endParaRPr lang="en-US" altLang="zh-CN" sz="2400" dirty="0"/>
          </a:p>
          <a:p>
            <a:pPr marL="342900" indent="-342900">
              <a:lnSpc>
                <a:spcPct val="200000"/>
              </a:lnSpc>
              <a:buFont typeface="Wingdings" panose="05000000000000000000" pitchFamily="2" charset="2"/>
              <a:buChar char="ü"/>
            </a:pPr>
            <a:r>
              <a:rPr lang="zh-CN" altLang="en-US" sz="2400" dirty="0"/>
              <a:t>基础技术、通用技术</a:t>
            </a:r>
            <a:endParaRPr lang="en-US" altLang="zh-CN" sz="2400" dirty="0"/>
          </a:p>
          <a:p>
            <a:pPr marL="342900" indent="-342900">
              <a:lnSpc>
                <a:spcPct val="200000"/>
              </a:lnSpc>
              <a:buFont typeface="Wingdings" panose="05000000000000000000" pitchFamily="2" charset="2"/>
              <a:buChar char="ü"/>
            </a:pPr>
            <a:r>
              <a:rPr lang="zh-CN" altLang="en-US" sz="2400" dirty="0"/>
              <a:t>非对称技术、“杀手锏”技术</a:t>
            </a:r>
            <a:endParaRPr lang="en-US" altLang="zh-CN" sz="2400" dirty="0"/>
          </a:p>
          <a:p>
            <a:pPr marL="342900" indent="-342900">
              <a:lnSpc>
                <a:spcPct val="200000"/>
              </a:lnSpc>
              <a:buFont typeface="Wingdings" panose="05000000000000000000" pitchFamily="2" charset="2"/>
              <a:buChar char="ü"/>
            </a:pPr>
            <a:r>
              <a:rPr lang="zh-CN" altLang="en-US" sz="2400" dirty="0"/>
              <a:t>前沿技术、颠覆性技术</a:t>
            </a:r>
          </a:p>
          <a:p>
            <a:endParaRPr lang="zh-CN"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562" y="194567"/>
            <a:ext cx="10419645" cy="715312"/>
          </a:xfrm>
        </p:spPr>
        <p:txBody>
          <a:bodyPr/>
          <a:lstStyle/>
          <a:p>
            <a:pPr algn="l"/>
            <a:r>
              <a:rPr lang="zh-CN" altLang="en-US" dirty="0">
                <a:solidFill>
                  <a:srgbClr val="FF0000"/>
                </a:solidFill>
              </a:rPr>
              <a:t>属于我们的网络技术</a:t>
            </a:r>
            <a:endParaRPr lang="zh-CN" altLang="en-US" dirty="0"/>
          </a:p>
        </p:txBody>
      </p:sp>
      <p:sp>
        <p:nvSpPr>
          <p:cNvPr id="3" name="文本框 2"/>
          <p:cNvSpPr txBox="1"/>
          <p:nvPr/>
        </p:nvSpPr>
        <p:spPr>
          <a:xfrm>
            <a:off x="706170" y="1656784"/>
            <a:ext cx="10818891" cy="2185214"/>
          </a:xfrm>
          <a:prstGeom prst="rect">
            <a:avLst/>
          </a:prstGeom>
          <a:noFill/>
        </p:spPr>
        <p:txBody>
          <a:bodyPr wrap="square" rtlCol="0">
            <a:spAutoFit/>
          </a:bodyPr>
          <a:lstStyle/>
          <a:p>
            <a:pPr marL="285750" indent="-285750">
              <a:spcBef>
                <a:spcPts val="1200"/>
              </a:spcBef>
              <a:spcAft>
                <a:spcPts val="1200"/>
              </a:spcAft>
              <a:buFont typeface="Wingdings" panose="05000000000000000000" pitchFamily="2" charset="2"/>
              <a:buChar char="ü"/>
            </a:pPr>
            <a:r>
              <a:rPr lang="en-US" altLang="zh-CN" sz="2400" dirty="0"/>
              <a:t>3G:</a:t>
            </a:r>
            <a:r>
              <a:rPr lang="zh-CN" altLang="en-US" sz="2400" dirty="0"/>
              <a:t> </a:t>
            </a:r>
            <a:r>
              <a:rPr lang="en-US" altLang="zh-CN" sz="2400" dirty="0"/>
              <a:t>TD-SCDMA</a:t>
            </a:r>
            <a:r>
              <a:rPr lang="zh-CN" altLang="en-US" sz="2400" dirty="0"/>
              <a:t>，邮电部电信科学技术研究院率先提出，中国移动采用</a:t>
            </a:r>
            <a:endParaRPr lang="en-US" altLang="zh-CN" sz="2400" dirty="0"/>
          </a:p>
          <a:p>
            <a:pPr marL="285750" indent="-285750">
              <a:spcBef>
                <a:spcPts val="1200"/>
              </a:spcBef>
              <a:spcAft>
                <a:spcPts val="1200"/>
              </a:spcAft>
              <a:buFont typeface="Wingdings" panose="05000000000000000000" pitchFamily="2" charset="2"/>
              <a:buChar char="ü"/>
            </a:pPr>
            <a:r>
              <a:rPr lang="en-US" altLang="zh-CN" sz="2400" dirty="0"/>
              <a:t>4G:</a:t>
            </a:r>
            <a:r>
              <a:rPr lang="zh-CN" altLang="en-US" sz="2400" dirty="0"/>
              <a:t> </a:t>
            </a:r>
            <a:r>
              <a:rPr lang="en-US" altLang="zh-CN" sz="2400" dirty="0"/>
              <a:t>TD-LTE</a:t>
            </a:r>
            <a:r>
              <a:rPr lang="zh-CN" altLang="en-US" sz="2400" dirty="0"/>
              <a:t>，中国移动采用</a:t>
            </a:r>
            <a:endParaRPr lang="en-US" altLang="zh-CN" sz="2400" dirty="0"/>
          </a:p>
          <a:p>
            <a:pPr marL="285750" indent="-285750">
              <a:spcBef>
                <a:spcPts val="1200"/>
              </a:spcBef>
              <a:spcAft>
                <a:spcPts val="1200"/>
              </a:spcAft>
              <a:buFont typeface="Wingdings" panose="05000000000000000000" pitchFamily="2" charset="2"/>
              <a:buChar char="ü"/>
            </a:pPr>
            <a:r>
              <a:rPr lang="en-US" altLang="zh-CN" sz="2400" dirty="0"/>
              <a:t>NB-IoT:</a:t>
            </a:r>
            <a:r>
              <a:rPr lang="zh-CN" altLang="en-US" sz="2400" dirty="0"/>
              <a:t> 华为贡献了最多的标准提案，位居全球第一；该标准上华为、中兴拥有相当比例的专利（华为被美国制裁的最本质原因）</a:t>
            </a:r>
          </a:p>
        </p:txBody>
      </p:sp>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809" y="3943302"/>
            <a:ext cx="5926634" cy="254845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olidFill>
                  <a:srgbClr val="FF0000"/>
                </a:solidFill>
              </a:rPr>
              <a:t>属于我们的网络技术</a:t>
            </a:r>
            <a:endParaRPr lang="zh-CN" altLang="en-US" dirty="0"/>
          </a:p>
        </p:txBody>
      </p:sp>
      <p:pic>
        <p:nvPicPr>
          <p:cNvPr id="3" name="图片 2"/>
          <p:cNvPicPr>
            <a:picLocks noChangeAspect="1"/>
          </p:cNvPicPr>
          <p:nvPr/>
        </p:nvPicPr>
        <p:blipFill>
          <a:blip r:embed="rId2"/>
          <a:stretch>
            <a:fillRect/>
          </a:stretch>
        </p:blipFill>
        <p:spPr>
          <a:xfrm>
            <a:off x="344170" y="1486535"/>
            <a:ext cx="3011805" cy="1847850"/>
          </a:xfrm>
          <a:prstGeom prst="rect">
            <a:avLst/>
          </a:prstGeom>
        </p:spPr>
      </p:pic>
      <p:sp>
        <p:nvSpPr>
          <p:cNvPr id="4" name="文本框 3"/>
          <p:cNvSpPr txBox="1"/>
          <p:nvPr/>
        </p:nvSpPr>
        <p:spPr>
          <a:xfrm>
            <a:off x="252730" y="3465830"/>
            <a:ext cx="3569335" cy="429895"/>
          </a:xfrm>
          <a:prstGeom prst="rect">
            <a:avLst/>
          </a:prstGeom>
          <a:noFill/>
        </p:spPr>
        <p:txBody>
          <a:bodyPr wrap="none" rtlCol="0" anchor="t">
            <a:spAutoFit/>
          </a:bodyPr>
          <a:lstStyle/>
          <a:p>
            <a:pPr algn="l">
              <a:lnSpc>
                <a:spcPct val="110000"/>
              </a:lnSpc>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阿里云</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网络丢包诊断（洛神）</a:t>
            </a:r>
          </a:p>
        </p:txBody>
      </p:sp>
      <p:pic>
        <p:nvPicPr>
          <p:cNvPr id="5" name="图片 4"/>
          <p:cNvPicPr>
            <a:picLocks noChangeAspect="1"/>
          </p:cNvPicPr>
          <p:nvPr/>
        </p:nvPicPr>
        <p:blipFill>
          <a:blip r:embed="rId3"/>
          <a:stretch>
            <a:fillRect/>
          </a:stretch>
        </p:blipFill>
        <p:spPr>
          <a:xfrm>
            <a:off x="4038600" y="1489710"/>
            <a:ext cx="3213100" cy="1971675"/>
          </a:xfrm>
          <a:prstGeom prst="rect">
            <a:avLst/>
          </a:prstGeom>
        </p:spPr>
      </p:pic>
      <p:sp>
        <p:nvSpPr>
          <p:cNvPr id="6" name="文本框 5"/>
          <p:cNvSpPr txBox="1"/>
          <p:nvPr/>
        </p:nvSpPr>
        <p:spPr>
          <a:xfrm>
            <a:off x="4434840" y="3461385"/>
            <a:ext cx="2539365" cy="429895"/>
          </a:xfrm>
          <a:prstGeom prst="rect">
            <a:avLst/>
          </a:prstGeom>
          <a:noFill/>
        </p:spPr>
        <p:txBody>
          <a:bodyPr wrap="none" rtlCol="0" anchor="t">
            <a:spAutoFit/>
          </a:bodyPr>
          <a:lstStyle/>
          <a:p>
            <a:pPr algn="l">
              <a:lnSpc>
                <a:spcPct val="110000"/>
              </a:lnSpc>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阿里云</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近场通讯</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NFC</a:t>
            </a:r>
            <a:endPar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endParaRPr>
          </a:p>
        </p:txBody>
      </p:sp>
      <p:pic>
        <p:nvPicPr>
          <p:cNvPr id="7" name="图片 6"/>
          <p:cNvPicPr>
            <a:picLocks noChangeAspect="1"/>
          </p:cNvPicPr>
          <p:nvPr/>
        </p:nvPicPr>
        <p:blipFill>
          <a:blip r:embed="rId4"/>
          <a:stretch>
            <a:fillRect/>
          </a:stretch>
        </p:blipFill>
        <p:spPr>
          <a:xfrm>
            <a:off x="8053070" y="1486535"/>
            <a:ext cx="3451860" cy="1974850"/>
          </a:xfrm>
          <a:prstGeom prst="rect">
            <a:avLst/>
          </a:prstGeom>
        </p:spPr>
      </p:pic>
      <p:sp>
        <p:nvSpPr>
          <p:cNvPr id="8" name="文本框 7"/>
          <p:cNvSpPr txBox="1"/>
          <p:nvPr/>
        </p:nvSpPr>
        <p:spPr>
          <a:xfrm>
            <a:off x="8518525" y="3461385"/>
            <a:ext cx="2666365" cy="429895"/>
          </a:xfrm>
          <a:prstGeom prst="rect">
            <a:avLst/>
          </a:prstGeom>
          <a:noFill/>
        </p:spPr>
        <p:txBody>
          <a:bodyPr wrap="none" rtlCol="0" anchor="t">
            <a:spAutoFit/>
          </a:bodyPr>
          <a:lstStyle/>
          <a:p>
            <a:pPr algn="l">
              <a:lnSpc>
                <a:spcPct val="110000"/>
              </a:lnSpc>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阿里达摩院</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-XG</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实验室</a:t>
            </a:r>
          </a:p>
        </p:txBody>
      </p:sp>
      <p:pic>
        <p:nvPicPr>
          <p:cNvPr id="9" name="图片 8"/>
          <p:cNvPicPr>
            <a:picLocks noChangeAspect="1"/>
          </p:cNvPicPr>
          <p:nvPr/>
        </p:nvPicPr>
        <p:blipFill>
          <a:blip r:embed="rId5"/>
          <a:stretch>
            <a:fillRect/>
          </a:stretch>
        </p:blipFill>
        <p:spPr>
          <a:xfrm>
            <a:off x="8053070" y="3891280"/>
            <a:ext cx="3451860" cy="2303145"/>
          </a:xfrm>
          <a:prstGeom prst="rect">
            <a:avLst/>
          </a:prstGeom>
        </p:spPr>
      </p:pic>
      <p:sp>
        <p:nvSpPr>
          <p:cNvPr id="10" name="文本框 9"/>
          <p:cNvSpPr txBox="1"/>
          <p:nvPr/>
        </p:nvSpPr>
        <p:spPr>
          <a:xfrm>
            <a:off x="8716010" y="6194425"/>
            <a:ext cx="2468880" cy="429895"/>
          </a:xfrm>
          <a:prstGeom prst="rect">
            <a:avLst/>
          </a:prstGeom>
          <a:noFill/>
        </p:spPr>
        <p:txBody>
          <a:bodyPr wrap="none" rtlCol="0" anchor="t">
            <a:spAutoFit/>
          </a:bodyPr>
          <a:lstStyle/>
          <a:p>
            <a:pPr algn="l">
              <a:lnSpc>
                <a:spcPct val="110000"/>
              </a:lnSpc>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腾讯未来网络实验室</a:t>
            </a:r>
          </a:p>
        </p:txBody>
      </p:sp>
      <p:sp>
        <p:nvSpPr>
          <p:cNvPr id="11" name="文本框 10"/>
          <p:cNvSpPr txBox="1"/>
          <p:nvPr/>
        </p:nvSpPr>
        <p:spPr>
          <a:xfrm>
            <a:off x="4944110" y="6214745"/>
            <a:ext cx="1198880" cy="429895"/>
          </a:xfrm>
          <a:prstGeom prst="rect">
            <a:avLst/>
          </a:prstGeom>
          <a:noFill/>
        </p:spPr>
        <p:txBody>
          <a:bodyPr wrap="none" rtlCol="0" anchor="t">
            <a:spAutoFit/>
          </a:bodyPr>
          <a:lstStyle/>
          <a:p>
            <a:pPr algn="l">
              <a:lnSpc>
                <a:spcPct val="110000"/>
              </a:lnSpc>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腾讯会议</a:t>
            </a:r>
          </a:p>
        </p:txBody>
      </p:sp>
      <p:pic>
        <p:nvPicPr>
          <p:cNvPr id="12" name="图片 11"/>
          <p:cNvPicPr>
            <a:picLocks noChangeAspect="1"/>
          </p:cNvPicPr>
          <p:nvPr/>
        </p:nvPicPr>
        <p:blipFill>
          <a:blip r:embed="rId6"/>
          <a:stretch>
            <a:fillRect/>
          </a:stretch>
        </p:blipFill>
        <p:spPr>
          <a:xfrm>
            <a:off x="340995" y="3960495"/>
            <a:ext cx="3392805" cy="2246630"/>
          </a:xfrm>
          <a:prstGeom prst="rect">
            <a:avLst/>
          </a:prstGeom>
        </p:spPr>
      </p:pic>
      <p:sp>
        <p:nvSpPr>
          <p:cNvPr id="13" name="文本框 12"/>
          <p:cNvSpPr txBox="1"/>
          <p:nvPr/>
        </p:nvSpPr>
        <p:spPr>
          <a:xfrm>
            <a:off x="633095" y="6214745"/>
            <a:ext cx="2722880" cy="429895"/>
          </a:xfrm>
          <a:prstGeom prst="rect">
            <a:avLst/>
          </a:prstGeom>
          <a:noFill/>
        </p:spPr>
        <p:txBody>
          <a:bodyPr wrap="none" rtlCol="0" anchor="t">
            <a:spAutoFit/>
          </a:bodyPr>
          <a:lstStyle/>
          <a:p>
            <a:pPr algn="l">
              <a:lnSpc>
                <a:spcPct val="110000"/>
              </a:lnSpc>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sym typeface="+mn-ea"/>
              </a:rPr>
              <a:t>腾讯云分布式路由系统</a:t>
            </a:r>
          </a:p>
        </p:txBody>
      </p:sp>
      <p:pic>
        <p:nvPicPr>
          <p:cNvPr id="14" name="图片 13"/>
          <p:cNvPicPr>
            <a:picLocks noChangeAspect="1"/>
          </p:cNvPicPr>
          <p:nvPr/>
        </p:nvPicPr>
        <p:blipFill>
          <a:blip r:embed="rId7"/>
          <a:stretch>
            <a:fillRect/>
          </a:stretch>
        </p:blipFill>
        <p:spPr>
          <a:xfrm>
            <a:off x="4028440" y="3942715"/>
            <a:ext cx="3322320" cy="2212340"/>
          </a:xfrm>
          <a:prstGeom prst="rect">
            <a:avLst/>
          </a:prstGeom>
        </p:spPr>
      </p:pic>
      <p:pic>
        <p:nvPicPr>
          <p:cNvPr id="15" name="图片 14"/>
          <p:cNvPicPr>
            <a:picLocks noChangeAspect="1"/>
          </p:cNvPicPr>
          <p:nvPr/>
        </p:nvPicPr>
        <p:blipFill>
          <a:blip r:embed="rId8"/>
          <a:stretch>
            <a:fillRect/>
          </a:stretch>
        </p:blipFill>
        <p:spPr>
          <a:xfrm>
            <a:off x="3998595" y="3967480"/>
            <a:ext cx="3442335" cy="2152015"/>
          </a:xfrm>
          <a:prstGeom prst="rect">
            <a:avLst/>
          </a:prstGeom>
        </p:spPr>
      </p:pic>
    </p:spTree>
    <p:extLst>
      <p:ext uri="{BB962C8B-B14F-4D97-AF65-F5344CB8AC3E}">
        <p14:creationId xmlns:p14="http://schemas.microsoft.com/office/powerpoint/2010/main" val="1305366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defTabSz="913765"/>
            <a:fld id="{EB1A6305-F145-461B-B394-0DD7F78349A4}" type="slidenum">
              <a:rPr lang="zh-CN" altLang="en-US" smtClean="0"/>
              <a:t>15</a:t>
            </a:fld>
            <a:endParaRPr lang="zh-CN" altLang="en-US" dirty="0"/>
          </a:p>
        </p:txBody>
      </p:sp>
      <p:sp>
        <p:nvSpPr>
          <p:cNvPr id="3" name="标题 2"/>
          <p:cNvSpPr>
            <a:spLocks noGrp="1"/>
          </p:cNvSpPr>
          <p:nvPr>
            <p:ph type="title"/>
          </p:nvPr>
        </p:nvSpPr>
        <p:spPr>
          <a:xfrm>
            <a:off x="0" y="194567"/>
            <a:ext cx="10419645" cy="715312"/>
          </a:xfrm>
        </p:spPr>
        <p:txBody>
          <a:bodyPr/>
          <a:lstStyle/>
          <a:p>
            <a:pPr algn="l"/>
            <a:r>
              <a:rPr kumimoji="1" lang="zh-CN" altLang="en-US" dirty="0">
                <a:solidFill>
                  <a:srgbClr val="FF0000"/>
                </a:solidFill>
              </a:rPr>
              <a:t>未来网络面临挑战</a:t>
            </a:r>
          </a:p>
        </p:txBody>
      </p:sp>
      <p:pic>
        <p:nvPicPr>
          <p:cNvPr id="8" name="图片 7"/>
          <p:cNvPicPr>
            <a:picLocks noChangeAspect="1"/>
          </p:cNvPicPr>
          <p:nvPr/>
        </p:nvPicPr>
        <p:blipFill>
          <a:blip r:embed="rId3"/>
          <a:stretch>
            <a:fillRect/>
          </a:stretch>
        </p:blipFill>
        <p:spPr>
          <a:xfrm>
            <a:off x="381065" y="1208839"/>
            <a:ext cx="11515371" cy="56491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意识形态之争</a:t>
            </a:r>
          </a:p>
        </p:txBody>
      </p:sp>
      <p:sp>
        <p:nvSpPr>
          <p:cNvPr id="3" name="文本框 2"/>
          <p:cNvSpPr txBox="1"/>
          <p:nvPr/>
        </p:nvSpPr>
        <p:spPr>
          <a:xfrm>
            <a:off x="419100" y="1117600"/>
            <a:ext cx="11224260" cy="5016758"/>
          </a:xfrm>
          <a:prstGeom prst="rect">
            <a:avLst/>
          </a:prstGeom>
          <a:noFill/>
        </p:spPr>
        <p:txBody>
          <a:bodyPr wrap="square" rtlCol="0">
            <a:spAutoFit/>
          </a:bodyPr>
          <a:lstStyle/>
          <a:p>
            <a:pPr>
              <a:lnSpc>
                <a:spcPct val="200000"/>
              </a:lnSpc>
            </a:pPr>
            <a:r>
              <a:rPr lang="zh-CN" altLang="en-US" sz="3200" dirty="0">
                <a:solidFill>
                  <a:srgbClr val="FF0000"/>
                </a:solidFill>
              </a:rPr>
              <a:t>我们要有清醒的认识：</a:t>
            </a:r>
            <a:endParaRPr lang="en-US" altLang="zh-CN" sz="3200" dirty="0">
              <a:solidFill>
                <a:srgbClr val="FF0000"/>
              </a:solidFill>
            </a:endParaRPr>
          </a:p>
          <a:p>
            <a:pPr>
              <a:lnSpc>
                <a:spcPct val="200000"/>
              </a:lnSpc>
            </a:pPr>
            <a:r>
              <a:rPr lang="zh-CN" altLang="en-US" sz="3200" dirty="0">
                <a:solidFill>
                  <a:srgbClr val="FF0000"/>
                </a:solidFill>
              </a:rPr>
              <a:t>华为芯片断供</a:t>
            </a:r>
            <a:r>
              <a:rPr lang="en-US" altLang="zh-CN" sz="3200" dirty="0">
                <a:solidFill>
                  <a:srgbClr val="FF0000"/>
                </a:solidFill>
              </a:rPr>
              <a:t>——</a:t>
            </a:r>
            <a:r>
              <a:rPr lang="zh-CN" altLang="en-US" sz="3200" dirty="0">
                <a:solidFill>
                  <a:srgbClr val="FF0000"/>
                </a:solidFill>
              </a:rPr>
              <a:t>通过技术产权控制产业链</a:t>
            </a:r>
          </a:p>
          <a:p>
            <a:pPr>
              <a:lnSpc>
                <a:spcPct val="200000"/>
              </a:lnSpc>
            </a:pPr>
            <a:r>
              <a:rPr lang="en-US" altLang="zh-CN" sz="3200" dirty="0" err="1">
                <a:solidFill>
                  <a:srgbClr val="FF0000"/>
                </a:solidFill>
              </a:rPr>
              <a:t>TikTok</a:t>
            </a:r>
            <a:r>
              <a:rPr lang="zh-CN" altLang="en-US" sz="3200" dirty="0">
                <a:solidFill>
                  <a:srgbClr val="FF0000"/>
                </a:solidFill>
              </a:rPr>
              <a:t>曾遭封禁</a:t>
            </a:r>
            <a:r>
              <a:rPr lang="en-US" altLang="zh-CN" sz="3200" dirty="0">
                <a:solidFill>
                  <a:srgbClr val="FF0000"/>
                </a:solidFill>
              </a:rPr>
              <a:t>——</a:t>
            </a:r>
            <a:r>
              <a:rPr lang="zh-CN" altLang="en-US" sz="3200" dirty="0">
                <a:solidFill>
                  <a:srgbClr val="FF0000"/>
                </a:solidFill>
              </a:rPr>
              <a:t>上层建筑的话语权</a:t>
            </a:r>
          </a:p>
          <a:p>
            <a:pPr>
              <a:lnSpc>
                <a:spcPct val="200000"/>
              </a:lnSpc>
            </a:pPr>
            <a:r>
              <a:rPr lang="zh-CN" altLang="en-US" sz="3200" dirty="0">
                <a:solidFill>
                  <a:srgbClr val="FF0000"/>
                </a:solidFill>
              </a:rPr>
              <a:t>欧美日对华技术封锁升级</a:t>
            </a:r>
            <a:r>
              <a:rPr lang="en-US" altLang="zh-CN" sz="3200" dirty="0">
                <a:solidFill>
                  <a:srgbClr val="FF0000"/>
                </a:solidFill>
              </a:rPr>
              <a:t>——</a:t>
            </a:r>
            <a:r>
              <a:rPr lang="zh-CN" altLang="en-US" sz="3200" dirty="0">
                <a:solidFill>
                  <a:srgbClr val="FF0000"/>
                </a:solidFill>
              </a:rPr>
              <a:t>霸权主义的新表现</a:t>
            </a:r>
            <a:endParaRPr lang="en-US" altLang="zh-CN" sz="3200" dirty="0">
              <a:solidFill>
                <a:srgbClr val="FF0000"/>
              </a:solidFill>
            </a:endParaRPr>
          </a:p>
          <a:p>
            <a:pPr>
              <a:lnSpc>
                <a:spcPct val="200000"/>
              </a:lnSpc>
            </a:pPr>
            <a:r>
              <a:rPr lang="zh-CN" altLang="en-US" sz="3200" dirty="0">
                <a:solidFill>
                  <a:srgbClr val="FF0000"/>
                </a:solidFill>
              </a:rPr>
              <a:t>资产阶级与无产阶级不可调和的矛盾在新形势下的表现形势！</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solidFill>
                  <a:srgbClr val="FF0000"/>
                </a:solidFill>
              </a:rPr>
              <a:t>国家层面的通信网络战略</a:t>
            </a:r>
          </a:p>
        </p:txBody>
      </p:sp>
      <p:sp>
        <p:nvSpPr>
          <p:cNvPr id="3" name="矩形 2"/>
          <p:cNvSpPr/>
          <p:nvPr/>
        </p:nvSpPr>
        <p:spPr>
          <a:xfrm>
            <a:off x="515659" y="1583274"/>
            <a:ext cx="9950514" cy="553998"/>
          </a:xfrm>
          <a:prstGeom prst="rect">
            <a:avLst/>
          </a:prstGeom>
        </p:spPr>
        <p:txBody>
          <a:bodyPr wrap="square">
            <a:spAutoFit/>
          </a:bodyPr>
          <a:lstStyle/>
          <a:p>
            <a:pPr>
              <a:lnSpc>
                <a:spcPct val="150000"/>
              </a:lnSpc>
            </a:pP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推进互联网协议第六版（</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）规模部署行动计划</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4" name="矩形 3"/>
          <p:cNvSpPr/>
          <p:nvPr/>
        </p:nvSpPr>
        <p:spPr>
          <a:xfrm>
            <a:off x="515659" y="2072003"/>
            <a:ext cx="11285044" cy="1477328"/>
          </a:xfrm>
          <a:prstGeom prst="rect">
            <a:avLst/>
          </a:prstGeom>
        </p:spPr>
        <p:txBody>
          <a:bodyPr wrap="square">
            <a:spAutoFit/>
          </a:bodyPr>
          <a:lstStyle/>
          <a:p>
            <a:pPr>
              <a:lnSpc>
                <a:spcPct val="150000"/>
              </a:lnSpc>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加快发展数字经济</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要把握数字化、网络化、智能化的发展方向</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全面部署</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5G</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、工业互联网、数据中心等新一代信息通信基础设施建设</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促进新一代信息技术与制造业充分融合、制造业与服务业深度融合，加快发展数字经济，最根本的是要推动实体经济的发展。</a:t>
            </a:r>
          </a:p>
        </p:txBody>
      </p:sp>
      <p:sp>
        <p:nvSpPr>
          <p:cNvPr id="5" name="矩形 4"/>
          <p:cNvSpPr/>
          <p:nvPr/>
        </p:nvSpPr>
        <p:spPr>
          <a:xfrm>
            <a:off x="515659" y="4156436"/>
            <a:ext cx="11285044" cy="1477328"/>
          </a:xfrm>
          <a:prstGeom prst="rect">
            <a:avLst/>
          </a:prstGeom>
        </p:spPr>
        <p:txBody>
          <a:bodyPr wrap="square">
            <a:spAutoFit/>
          </a:bodyPr>
          <a:lstStyle/>
          <a:p>
            <a:pPr>
              <a:lnSpc>
                <a:spcPct val="150000"/>
              </a:lnSpc>
            </a:pP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中华人民共和国国民经济和社会发展第十四个五年规划和</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2035</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年远景目标纲要</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提到“统筹推进传统基础设施和新型基础设施建设，打造系统完备、高效实用、智能绿色、安全可靠的现代化基础设施体系”。提到“建立健全关键信息基础设施保护体系”“加强网络安全基础设施建设”。</a:t>
            </a:r>
          </a:p>
        </p:txBody>
      </p:sp>
    </p:spTree>
    <p:extLst>
      <p:ext uri="{BB962C8B-B14F-4D97-AF65-F5344CB8AC3E}">
        <p14:creationId xmlns:p14="http://schemas.microsoft.com/office/powerpoint/2010/main" val="87618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olidFill>
                  <a:srgbClr val="FF0000"/>
                </a:solidFill>
              </a:rPr>
              <a:t>国家层面的通信网络战略</a:t>
            </a:r>
            <a:endParaRPr lang="zh-CN" altLang="en-US" dirty="0"/>
          </a:p>
        </p:txBody>
      </p:sp>
      <p:pic>
        <p:nvPicPr>
          <p:cNvPr id="3" name="图片 2"/>
          <p:cNvPicPr>
            <a:picLocks noChangeAspect="1"/>
          </p:cNvPicPr>
          <p:nvPr/>
        </p:nvPicPr>
        <p:blipFill>
          <a:blip r:embed="rId2"/>
          <a:stretch>
            <a:fillRect/>
          </a:stretch>
        </p:blipFill>
        <p:spPr>
          <a:xfrm>
            <a:off x="252730" y="1805940"/>
            <a:ext cx="6202680" cy="1381125"/>
          </a:xfrm>
          <a:prstGeom prst="rect">
            <a:avLst/>
          </a:prstGeom>
        </p:spPr>
      </p:pic>
      <p:pic>
        <p:nvPicPr>
          <p:cNvPr id="4" name="图片 3"/>
          <p:cNvPicPr>
            <a:picLocks noChangeAspect="1"/>
          </p:cNvPicPr>
          <p:nvPr/>
        </p:nvPicPr>
        <p:blipFill>
          <a:blip r:embed="rId3"/>
          <a:stretch>
            <a:fillRect/>
          </a:stretch>
        </p:blipFill>
        <p:spPr>
          <a:xfrm>
            <a:off x="301625" y="3675380"/>
            <a:ext cx="6153785" cy="1259205"/>
          </a:xfrm>
          <a:prstGeom prst="rect">
            <a:avLst/>
          </a:prstGeom>
        </p:spPr>
      </p:pic>
      <p:pic>
        <p:nvPicPr>
          <p:cNvPr id="5" name="图片 4"/>
          <p:cNvPicPr>
            <a:picLocks noChangeAspect="1"/>
          </p:cNvPicPr>
          <p:nvPr/>
        </p:nvPicPr>
        <p:blipFill>
          <a:blip r:embed="rId4"/>
          <a:stretch>
            <a:fillRect/>
          </a:stretch>
        </p:blipFill>
        <p:spPr>
          <a:xfrm>
            <a:off x="6545580" y="1755140"/>
            <a:ext cx="5374640" cy="3649345"/>
          </a:xfrm>
          <a:prstGeom prst="rect">
            <a:avLst/>
          </a:prstGeom>
        </p:spPr>
      </p:pic>
    </p:spTree>
    <p:extLst>
      <p:ext uri="{BB962C8B-B14F-4D97-AF65-F5344CB8AC3E}">
        <p14:creationId xmlns:p14="http://schemas.microsoft.com/office/powerpoint/2010/main" val="1144313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我们该怎么做</a:t>
            </a:r>
          </a:p>
        </p:txBody>
      </p:sp>
      <p:sp>
        <p:nvSpPr>
          <p:cNvPr id="3" name="文本框 2"/>
          <p:cNvSpPr txBox="1"/>
          <p:nvPr/>
        </p:nvSpPr>
        <p:spPr>
          <a:xfrm>
            <a:off x="381065" y="1496756"/>
            <a:ext cx="11151028" cy="4868705"/>
          </a:xfrm>
          <a:prstGeom prst="rect">
            <a:avLst/>
          </a:prstGeom>
          <a:noFill/>
        </p:spPr>
        <p:txBody>
          <a:bodyPr wrap="square" rtlCol="0">
            <a:spAutoFit/>
          </a:bodyPr>
          <a:lstStyle/>
          <a:p>
            <a:pPr>
              <a:lnSpc>
                <a:spcPct val="200000"/>
              </a:lnSpc>
            </a:pPr>
            <a:r>
              <a:rPr lang="zh-CN" altLang="en-US" sz="3200" dirty="0">
                <a:solidFill>
                  <a:srgbClr val="FF0000"/>
                </a:solidFill>
              </a:rPr>
              <a:t>坚持正能量的心态与方法；以破除“卡脖子”为目标！</a:t>
            </a:r>
            <a:endParaRPr lang="en-US" altLang="zh-CN" sz="3200" dirty="0">
              <a:solidFill>
                <a:srgbClr val="FF0000"/>
              </a:solidFill>
            </a:endParaRPr>
          </a:p>
          <a:p>
            <a:pPr>
              <a:lnSpc>
                <a:spcPct val="200000"/>
              </a:lnSpc>
            </a:pPr>
            <a:r>
              <a:rPr lang="zh-CN" altLang="en-US" sz="3200" dirty="0">
                <a:solidFill>
                  <a:srgbClr val="FF0000"/>
                </a:solidFill>
              </a:rPr>
              <a:t>学以致用！用在何处？</a:t>
            </a:r>
            <a:endParaRPr lang="en-US" altLang="zh-CN" sz="3200" dirty="0">
              <a:solidFill>
                <a:srgbClr val="FF0000"/>
              </a:solidFill>
            </a:endParaRPr>
          </a:p>
          <a:p>
            <a:pPr>
              <a:lnSpc>
                <a:spcPct val="200000"/>
              </a:lnSpc>
            </a:pPr>
            <a:r>
              <a:rPr lang="zh-CN" altLang="zh-CN" sz="3200" dirty="0"/>
              <a:t>自觉把个人的理想追求融入国家和民族的事业（信息产业自主可控的国家战略），勇做走在时代前列的奋进者、开拓者，书写无愧于时代的青春之歌和精彩人生</a:t>
            </a:r>
            <a:r>
              <a:rPr lang="zh-CN" altLang="en-US" sz="32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913765"/>
            <a:fld id="{EB1A6305-F145-461B-B394-0DD7F78349A4}" type="slidenum">
              <a:rPr lang="zh-CN" altLang="en-US" smtClean="0"/>
              <a:t>2</a:t>
            </a:fld>
            <a:endParaRPr lang="zh-CN" altLang="en-US" dirty="0"/>
          </a:p>
        </p:txBody>
      </p:sp>
      <p:sp>
        <p:nvSpPr>
          <p:cNvPr id="3" name="Title 2"/>
          <p:cNvSpPr>
            <a:spLocks noGrp="1"/>
          </p:cNvSpPr>
          <p:nvPr>
            <p:ph type="title"/>
          </p:nvPr>
        </p:nvSpPr>
        <p:spPr>
          <a:xfrm>
            <a:off x="0" y="194567"/>
            <a:ext cx="12192000" cy="715312"/>
          </a:xfrm>
        </p:spPr>
        <p:txBody>
          <a:bodyPr>
            <a:normAutofit/>
          </a:bodyPr>
          <a:lstStyle/>
          <a:p>
            <a:pPr algn="l"/>
            <a:r>
              <a:rPr lang="zh-CN" altLang="en-US" dirty="0">
                <a:solidFill>
                  <a:srgbClr val="FF0000"/>
                </a:solidFill>
              </a:rPr>
              <a:t>早期的网络</a:t>
            </a:r>
            <a:r>
              <a:rPr lang="en-US" altLang="zh-CN" dirty="0">
                <a:solidFill>
                  <a:srgbClr val="FF0000"/>
                </a:solidFill>
              </a:rPr>
              <a:t>——</a:t>
            </a:r>
            <a:r>
              <a:rPr lang="zh-CN" altLang="en-US" dirty="0">
                <a:solidFill>
                  <a:srgbClr val="FF0000"/>
                </a:solidFill>
              </a:rPr>
              <a:t>跨越物理世界与数字世界的媒介</a:t>
            </a:r>
            <a:endParaRPr lang="en-US" dirty="0">
              <a:solidFill>
                <a:srgbClr val="FF0000"/>
              </a:solidFill>
            </a:endParaRPr>
          </a:p>
        </p:txBody>
      </p:sp>
      <p:sp>
        <p:nvSpPr>
          <p:cNvPr id="34" name="矩形 12"/>
          <p:cNvSpPr/>
          <p:nvPr/>
        </p:nvSpPr>
        <p:spPr>
          <a:xfrm>
            <a:off x="300854" y="1335924"/>
            <a:ext cx="6228283" cy="1015663"/>
          </a:xfrm>
          <a:prstGeom prst="rect">
            <a:avLst/>
          </a:prstGeom>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a:solidFill>
                  <a:srgbClr val="FF0000"/>
                </a:solidFill>
                <a:latin typeface="微软雅黑" panose="020B0503020204020204" charset="-122"/>
                <a:ea typeface="微软雅黑" panose="020B0503020204020204" charset="-122"/>
              </a:rPr>
              <a:t>信息检索：</a:t>
            </a:r>
            <a:r>
              <a:rPr lang="zh-CN" altLang="en-US" sz="2000">
                <a:latin typeface="微软雅黑" panose="020B0503020204020204" charset="-122"/>
                <a:ea typeface="微软雅黑" panose="020B0503020204020204" charset="-122"/>
              </a:rPr>
              <a:t>将信息按一定的方式组织和存储起来，并根据用户的需要找出有关信息的过程。方便网络用户进行信息查询。</a:t>
            </a:r>
          </a:p>
        </p:txBody>
      </p:sp>
      <p:sp>
        <p:nvSpPr>
          <p:cNvPr id="35" name="矩形 13"/>
          <p:cNvSpPr/>
          <p:nvPr/>
        </p:nvSpPr>
        <p:spPr>
          <a:xfrm>
            <a:off x="300854" y="3118657"/>
            <a:ext cx="6228283" cy="1323439"/>
          </a:xfrm>
          <a:prstGeom prst="rect">
            <a:avLst/>
          </a:prstGeom>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dirty="0">
                <a:solidFill>
                  <a:srgbClr val="FF0000"/>
                </a:solidFill>
                <a:latin typeface="微软雅黑" panose="020B0503020204020204" charset="-122"/>
                <a:ea typeface="微软雅黑" panose="020B0503020204020204" charset="-122"/>
              </a:rPr>
              <a:t>邮件系统：</a:t>
            </a:r>
            <a:r>
              <a:rPr lang="zh-CN" altLang="en-US" sz="2000" dirty="0">
                <a:latin typeface="微软雅黑" panose="020B0503020204020204" charset="-122"/>
                <a:ea typeface="微软雅黑" panose="020B0503020204020204" charset="-122"/>
              </a:rPr>
              <a:t>充分利用原有网络设备，优化网络资源，运营成本低。在基本功能基础上实现在线会议，个人</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项目级即时通讯，远程演示，日程共享管理、网络电话等高级企业信息通讯功能。</a:t>
            </a:r>
          </a:p>
        </p:txBody>
      </p:sp>
      <p:sp>
        <p:nvSpPr>
          <p:cNvPr id="36" name="矩形 15"/>
          <p:cNvSpPr/>
          <p:nvPr/>
        </p:nvSpPr>
        <p:spPr>
          <a:xfrm>
            <a:off x="307204" y="5038973"/>
            <a:ext cx="6228283" cy="1323439"/>
          </a:xfrm>
          <a:prstGeom prst="rect">
            <a:avLst/>
          </a:prstGeom>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dirty="0">
                <a:solidFill>
                  <a:srgbClr val="FF0000"/>
                </a:solidFill>
                <a:latin typeface="微软雅黑" panose="020B0503020204020204" charset="-122"/>
                <a:ea typeface="微软雅黑" panose="020B0503020204020204" charset="-122"/>
              </a:rPr>
              <a:t>即时通讯：</a:t>
            </a:r>
            <a:r>
              <a:rPr lang="zh-CN" altLang="en-US" sz="2000" dirty="0">
                <a:latin typeface="微软雅黑" panose="020B0503020204020204" charset="-122"/>
                <a:ea typeface="微软雅黑" panose="020B0503020204020204" charset="-122"/>
              </a:rPr>
              <a:t>允许两人或多人使用网络实时的传递文字消息、文件、语音与视频交流。一方面正在成为社会化网络的连接点，另一方面也逐渐成为多种网络应用的重要接口。</a:t>
            </a:r>
          </a:p>
        </p:txBody>
      </p:sp>
      <p:grpSp>
        <p:nvGrpSpPr>
          <p:cNvPr id="38" name="Group 37"/>
          <p:cNvGrpSpPr/>
          <p:nvPr/>
        </p:nvGrpSpPr>
        <p:grpSpPr>
          <a:xfrm>
            <a:off x="6930135" y="2962948"/>
            <a:ext cx="4280294" cy="1356261"/>
            <a:chOff x="926272" y="1280309"/>
            <a:chExt cx="4280294" cy="1356261"/>
          </a:xfrm>
        </p:grpSpPr>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72" y="1568205"/>
              <a:ext cx="1341826" cy="889689"/>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487" y="1280309"/>
              <a:ext cx="1509079" cy="1356261"/>
            </a:xfrm>
            <a:prstGeom prst="rect">
              <a:avLst/>
            </a:prstGeom>
          </p:spPr>
        </p:pic>
        <p:sp>
          <p:nvSpPr>
            <p:cNvPr id="41" name="Right Arrow 40"/>
            <p:cNvSpPr/>
            <p:nvPr/>
          </p:nvSpPr>
          <p:spPr>
            <a:xfrm>
              <a:off x="2755900" y="1828800"/>
              <a:ext cx="6477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6961733" y="4960771"/>
            <a:ext cx="4524288" cy="1313940"/>
            <a:chOff x="6831424" y="4432810"/>
            <a:chExt cx="4524288" cy="1313940"/>
          </a:xfrm>
        </p:grpSpPr>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9422" y="4482308"/>
              <a:ext cx="1906290" cy="1081084"/>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1424" y="4432810"/>
              <a:ext cx="1308100" cy="1313940"/>
            </a:xfrm>
            <a:prstGeom prst="rect">
              <a:avLst/>
            </a:prstGeom>
          </p:spPr>
        </p:pic>
        <p:sp>
          <p:nvSpPr>
            <p:cNvPr id="46" name="Right Arrow 45"/>
            <p:cNvSpPr/>
            <p:nvPr/>
          </p:nvSpPr>
          <p:spPr>
            <a:xfrm>
              <a:off x="8627250" y="4902200"/>
              <a:ext cx="6477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6814573" y="1189501"/>
            <a:ext cx="4671448" cy="1485900"/>
            <a:chOff x="851254" y="4330700"/>
            <a:chExt cx="4671448" cy="1485900"/>
          </a:xfrm>
        </p:grpSpPr>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1206" y="4330700"/>
              <a:ext cx="1751496" cy="1485900"/>
            </a:xfrm>
            <a:prstGeom prst="rect">
              <a:avLst/>
            </a:prstGeom>
          </p:spPr>
        </p:pic>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254" y="4406900"/>
              <a:ext cx="1416844" cy="1333500"/>
            </a:xfrm>
            <a:prstGeom prst="rect">
              <a:avLst/>
            </a:prstGeom>
          </p:spPr>
        </p:pic>
        <p:sp>
          <p:nvSpPr>
            <p:cNvPr id="51" name="Right Arrow 50"/>
            <p:cNvSpPr/>
            <p:nvPr/>
          </p:nvSpPr>
          <p:spPr>
            <a:xfrm>
              <a:off x="2755900" y="4902200"/>
              <a:ext cx="6477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heckerboard(across)">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randombar(horizontal)">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结合到本课程</a:t>
            </a:r>
          </a:p>
        </p:txBody>
      </p:sp>
      <p:sp>
        <p:nvSpPr>
          <p:cNvPr id="3" name="文本框 2"/>
          <p:cNvSpPr txBox="1"/>
          <p:nvPr/>
        </p:nvSpPr>
        <p:spPr>
          <a:xfrm>
            <a:off x="597529" y="1344162"/>
            <a:ext cx="11448291" cy="5016758"/>
          </a:xfrm>
          <a:prstGeom prst="rect">
            <a:avLst/>
          </a:prstGeom>
          <a:noFill/>
        </p:spPr>
        <p:txBody>
          <a:bodyPr wrap="square" rtlCol="0">
            <a:spAutoFit/>
          </a:bodyPr>
          <a:lstStyle/>
          <a:p>
            <a:pPr>
              <a:lnSpc>
                <a:spcPct val="200000"/>
              </a:lnSpc>
            </a:pPr>
            <a:r>
              <a:rPr lang="zh-CN" altLang="en-US" sz="3200" dirty="0"/>
              <a:t>学好计算机网络的基本知识；</a:t>
            </a:r>
            <a:endParaRPr lang="en-US" altLang="zh-CN" sz="3200" dirty="0"/>
          </a:p>
          <a:p>
            <a:pPr>
              <a:lnSpc>
                <a:spcPct val="200000"/>
              </a:lnSpc>
            </a:pPr>
            <a:r>
              <a:rPr lang="zh-CN" altLang="en-US" sz="3200" dirty="0"/>
              <a:t>了解计算机网络的基本概念、基本原理、基本方法和基本技术；</a:t>
            </a:r>
            <a:endParaRPr lang="en-US" altLang="zh-CN" sz="3200" dirty="0"/>
          </a:p>
          <a:p>
            <a:pPr>
              <a:lnSpc>
                <a:spcPct val="200000"/>
              </a:lnSpc>
            </a:pPr>
            <a:r>
              <a:rPr lang="zh-CN" altLang="en-US" sz="3200" dirty="0"/>
              <a:t>熟悉</a:t>
            </a:r>
            <a:r>
              <a:rPr lang="en-US" altLang="zh-CN" sz="3200" dirty="0"/>
              <a:t>Internet</a:t>
            </a:r>
            <a:r>
              <a:rPr lang="zh-CN" altLang="en-US" sz="3200" dirty="0"/>
              <a:t>的相关知识；</a:t>
            </a:r>
            <a:endParaRPr lang="en-US" altLang="zh-CN" sz="3200" dirty="0"/>
          </a:p>
          <a:p>
            <a:pPr>
              <a:lnSpc>
                <a:spcPct val="200000"/>
              </a:lnSpc>
            </a:pPr>
            <a:r>
              <a:rPr lang="zh-CN" altLang="en-US" sz="3200" dirty="0"/>
              <a:t>熟练掌握</a:t>
            </a:r>
            <a:r>
              <a:rPr lang="en-US" altLang="zh-CN" sz="3200" dirty="0"/>
              <a:t>TCP/IP</a:t>
            </a:r>
            <a:r>
              <a:rPr lang="zh-CN" altLang="en-US" sz="3200" dirty="0"/>
              <a:t>协议簇；</a:t>
            </a:r>
            <a:endParaRPr lang="en-US" altLang="zh-CN" sz="3200" dirty="0"/>
          </a:p>
          <a:p>
            <a:pPr>
              <a:lnSpc>
                <a:spcPct val="200000"/>
              </a:lnSpc>
            </a:pPr>
            <a:r>
              <a:rPr lang="zh-CN" altLang="en-US" sz="3200" dirty="0"/>
              <a:t>了解计算机网络应用的现状和发展。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课程目标与对应的毕业要求（目标</a:t>
            </a:r>
            <a:r>
              <a:rPr lang="en-US" altLang="zh-CN" dirty="0"/>
              <a:t>1</a:t>
            </a:r>
            <a:r>
              <a:rPr lang="zh-CN" altLang="en-US" dirty="0"/>
              <a:t>）</a:t>
            </a:r>
          </a:p>
        </p:txBody>
      </p:sp>
      <p:sp>
        <p:nvSpPr>
          <p:cNvPr id="3" name="内容占位符 2"/>
          <p:cNvSpPr>
            <a:spLocks noGrp="1"/>
          </p:cNvSpPr>
          <p:nvPr>
            <p:ph sz="quarter" idx="13"/>
          </p:nvPr>
        </p:nvSpPr>
        <p:spPr>
          <a:xfrm>
            <a:off x="913774" y="2367092"/>
            <a:ext cx="6475566" cy="4169632"/>
          </a:xfrm>
        </p:spPr>
        <p:txBody>
          <a:bodyPr>
            <a:noAutofit/>
          </a:bodyPr>
          <a:lstStyle/>
          <a:p>
            <a:r>
              <a:rPr lang="zh-CN" altLang="en-US" sz="2400" dirty="0"/>
              <a:t>使学生能系统掌握与计算机网络有关的基本概念、基本原理、网络构造的基本方法、主要协议的功能</a:t>
            </a:r>
            <a:r>
              <a:rPr lang="en-US" altLang="zh-CN" sz="2400" dirty="0"/>
              <a:t>/</a:t>
            </a:r>
            <a:r>
              <a:rPr lang="zh-CN" altLang="en-US" sz="2400" dirty="0"/>
              <a:t>原理</a:t>
            </a:r>
            <a:r>
              <a:rPr lang="en-US" altLang="zh-CN" sz="2400" dirty="0"/>
              <a:t>/</a:t>
            </a:r>
            <a:r>
              <a:rPr lang="zh-CN" altLang="en-US" sz="2400" dirty="0"/>
              <a:t>内容</a:t>
            </a:r>
            <a:r>
              <a:rPr lang="en-US" altLang="zh-CN" sz="2400" dirty="0"/>
              <a:t>/</a:t>
            </a:r>
            <a:r>
              <a:rPr lang="zh-CN" altLang="en-US" sz="2400" dirty="0"/>
              <a:t>性能以及应用特征，了解计算机网络主流技术的发展以及需解决的主要问题，培养学生应用数学和计算机科学的基本原理进行计算机网络领域问题分析和抽象的能力，为毕业要求</a:t>
            </a:r>
            <a:r>
              <a:rPr lang="en-US" altLang="zh-CN" sz="2400" dirty="0"/>
              <a:t>2.1</a:t>
            </a:r>
            <a:r>
              <a:rPr lang="zh-CN" altLang="en-US" sz="2400" dirty="0"/>
              <a:t>的达成提供支持</a:t>
            </a:r>
          </a:p>
        </p:txBody>
      </p:sp>
      <p:sp>
        <p:nvSpPr>
          <p:cNvPr id="4" name="内容占位符 3"/>
          <p:cNvSpPr>
            <a:spLocks noGrp="1"/>
          </p:cNvSpPr>
          <p:nvPr>
            <p:ph sz="quarter" idx="14"/>
          </p:nvPr>
        </p:nvSpPr>
        <p:spPr>
          <a:xfrm>
            <a:off x="7389340" y="2367092"/>
            <a:ext cx="3888259" cy="4008994"/>
          </a:xfrm>
        </p:spPr>
        <p:txBody>
          <a:bodyPr>
            <a:normAutofit/>
          </a:bodyPr>
          <a:lstStyle/>
          <a:p>
            <a:r>
              <a:rPr lang="en-US" altLang="zh-CN" sz="2800" b="1" dirty="0">
                <a:solidFill>
                  <a:srgbClr val="FF0000"/>
                </a:solidFill>
              </a:rPr>
              <a:t>2.1 </a:t>
            </a:r>
            <a:r>
              <a:rPr lang="zh-CN" altLang="en-US" sz="2800" b="1" dirty="0">
                <a:solidFill>
                  <a:srgbClr val="FF0000"/>
                </a:solidFill>
              </a:rPr>
              <a:t>能综合运用数学、自然科学、工程科学以及计算机科学的基本原理，识别、判断和表达计算机复杂工程问题的关键环节，具有问题抽象能力</a:t>
            </a:r>
          </a:p>
        </p:txBody>
      </p:sp>
    </p:spTree>
    <p:extLst>
      <p:ext uri="{BB962C8B-B14F-4D97-AF65-F5344CB8AC3E}">
        <p14:creationId xmlns:p14="http://schemas.microsoft.com/office/powerpoint/2010/main" val="276696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课程目标与对应的毕业要求（目标</a:t>
            </a:r>
            <a:r>
              <a:rPr lang="en-US" altLang="zh-CN" dirty="0"/>
              <a:t>2</a:t>
            </a:r>
            <a:r>
              <a:rPr lang="zh-CN" altLang="en-US" dirty="0"/>
              <a:t>）</a:t>
            </a:r>
          </a:p>
        </p:txBody>
      </p:sp>
      <p:sp>
        <p:nvSpPr>
          <p:cNvPr id="3" name="内容占位符 2"/>
          <p:cNvSpPr>
            <a:spLocks noGrp="1"/>
          </p:cNvSpPr>
          <p:nvPr>
            <p:ph sz="quarter" idx="13"/>
          </p:nvPr>
        </p:nvSpPr>
        <p:spPr>
          <a:xfrm>
            <a:off x="913774" y="2367092"/>
            <a:ext cx="6475566" cy="4169632"/>
          </a:xfrm>
        </p:spPr>
        <p:txBody>
          <a:bodyPr>
            <a:noAutofit/>
          </a:bodyPr>
          <a:lstStyle/>
          <a:p>
            <a:r>
              <a:rPr lang="zh-CN" altLang="en-US" sz="2400" dirty="0"/>
              <a:t>使学生能够掌握计算机网络中各主要问题的解决方法，包括分组交换、可靠传输、路由选择、网络资源的复用与分解、局域网、无线局域网等，培养学生具备计算机网络系统设计、分析、开发及深层次研究的基本能力和软硬件协同的能力，为毕业要求</a:t>
            </a:r>
            <a:r>
              <a:rPr lang="en-US" altLang="zh-CN" sz="2400" dirty="0"/>
              <a:t>2.2</a:t>
            </a:r>
            <a:r>
              <a:rPr lang="zh-CN" altLang="en-US" sz="2400" dirty="0"/>
              <a:t>的达成提供支持</a:t>
            </a:r>
          </a:p>
        </p:txBody>
      </p:sp>
      <p:sp>
        <p:nvSpPr>
          <p:cNvPr id="4" name="内容占位符 3"/>
          <p:cNvSpPr>
            <a:spLocks noGrp="1"/>
          </p:cNvSpPr>
          <p:nvPr>
            <p:ph sz="quarter" idx="14"/>
          </p:nvPr>
        </p:nvSpPr>
        <p:spPr>
          <a:xfrm>
            <a:off x="7389340" y="2367092"/>
            <a:ext cx="3888259" cy="4008994"/>
          </a:xfrm>
        </p:spPr>
        <p:txBody>
          <a:bodyPr>
            <a:normAutofit/>
          </a:bodyPr>
          <a:lstStyle/>
          <a:p>
            <a:r>
              <a:rPr lang="en-US" altLang="zh-CN" sz="2800" b="1" dirty="0">
                <a:solidFill>
                  <a:srgbClr val="FF0000"/>
                </a:solidFill>
              </a:rPr>
              <a:t>2.2 </a:t>
            </a:r>
            <a:r>
              <a:rPr lang="zh-CN" altLang="en-US" sz="2800" b="1" dirty="0">
                <a:solidFill>
                  <a:srgbClr val="FF0000"/>
                </a:solidFill>
              </a:rPr>
              <a:t>对计算机复杂工程问题的一个系统或者过程，选择或建立一种模型，对关键影响因素进行分析</a:t>
            </a:r>
            <a:endParaRPr lang="zh-CN" altLang="en-US" sz="2800" dirty="0">
              <a:solidFill>
                <a:srgbClr val="FF0000"/>
              </a:solidFill>
            </a:endParaRPr>
          </a:p>
        </p:txBody>
      </p:sp>
    </p:spTree>
    <p:extLst>
      <p:ext uri="{BB962C8B-B14F-4D97-AF65-F5344CB8AC3E}">
        <p14:creationId xmlns:p14="http://schemas.microsoft.com/office/powerpoint/2010/main" val="2613588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课程目标与对应的毕业要求（目标</a:t>
            </a:r>
            <a:r>
              <a:rPr lang="en-US" altLang="zh-CN" dirty="0"/>
              <a:t>3</a:t>
            </a:r>
            <a:r>
              <a:rPr lang="zh-CN" altLang="en-US" dirty="0"/>
              <a:t>）</a:t>
            </a:r>
          </a:p>
        </p:txBody>
      </p:sp>
      <p:sp>
        <p:nvSpPr>
          <p:cNvPr id="3" name="内容占位符 2"/>
          <p:cNvSpPr>
            <a:spLocks noGrp="1"/>
          </p:cNvSpPr>
          <p:nvPr>
            <p:ph sz="quarter" idx="13"/>
          </p:nvPr>
        </p:nvSpPr>
        <p:spPr>
          <a:xfrm>
            <a:off x="913774" y="2367092"/>
            <a:ext cx="6475566" cy="4169632"/>
          </a:xfrm>
        </p:spPr>
        <p:txBody>
          <a:bodyPr>
            <a:noAutofit/>
          </a:bodyPr>
          <a:lstStyle/>
          <a:p>
            <a:r>
              <a:rPr lang="zh-CN" altLang="en-US" sz="2400" dirty="0"/>
              <a:t>使学生具备对计算机网络的宏观认知和整体观，能够结合课程所学知识，利用互联网工具查阅相关文献，针对具体的问题提出若干解决方案，并能够辩证的思考多种方案的优劣和适用性，能够针对具体的应用场景选择合适的技术方案，进而培养学生基本的计算机网络系统设计能力，为毕业要求</a:t>
            </a:r>
            <a:r>
              <a:rPr lang="en-US" altLang="zh-CN" sz="2400" dirty="0"/>
              <a:t>2.3</a:t>
            </a:r>
            <a:r>
              <a:rPr lang="zh-CN" altLang="en-US" sz="2400" dirty="0"/>
              <a:t>的达成提供支持。</a:t>
            </a:r>
          </a:p>
        </p:txBody>
      </p:sp>
      <p:sp>
        <p:nvSpPr>
          <p:cNvPr id="4" name="内容占位符 3"/>
          <p:cNvSpPr>
            <a:spLocks noGrp="1"/>
          </p:cNvSpPr>
          <p:nvPr>
            <p:ph sz="quarter" idx="14"/>
          </p:nvPr>
        </p:nvSpPr>
        <p:spPr>
          <a:xfrm>
            <a:off x="7389340" y="2367092"/>
            <a:ext cx="3888259" cy="4008994"/>
          </a:xfrm>
        </p:spPr>
        <p:txBody>
          <a:bodyPr>
            <a:normAutofit/>
          </a:bodyPr>
          <a:lstStyle/>
          <a:p>
            <a:r>
              <a:rPr lang="en-US" altLang="zh-CN" sz="2800" b="1" dirty="0">
                <a:solidFill>
                  <a:srgbClr val="FF0000"/>
                </a:solidFill>
              </a:rPr>
              <a:t>2.3 </a:t>
            </a:r>
            <a:r>
              <a:rPr lang="zh-CN" altLang="en-US" sz="2800" b="1" dirty="0">
                <a:solidFill>
                  <a:srgbClr val="FF0000"/>
                </a:solidFill>
              </a:rPr>
              <a:t>对计算机复杂工程的多种可选方案，能根据约束条件并结合文献进行分析和研究，并得出有效结论</a:t>
            </a:r>
          </a:p>
        </p:txBody>
      </p:sp>
    </p:spTree>
    <p:extLst>
      <p:ext uri="{BB962C8B-B14F-4D97-AF65-F5344CB8AC3E}">
        <p14:creationId xmlns:p14="http://schemas.microsoft.com/office/powerpoint/2010/main" val="1376069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教材</a:t>
            </a:r>
          </a:p>
        </p:txBody>
      </p:sp>
      <p:sp>
        <p:nvSpPr>
          <p:cNvPr id="3" name="文本框 2"/>
          <p:cNvSpPr txBox="1"/>
          <p:nvPr/>
        </p:nvSpPr>
        <p:spPr>
          <a:xfrm>
            <a:off x="148419" y="1640411"/>
            <a:ext cx="9832063" cy="2677656"/>
          </a:xfrm>
          <a:prstGeom prst="rect">
            <a:avLst/>
          </a:prstGeom>
          <a:noFill/>
        </p:spPr>
        <p:txBody>
          <a:bodyPr wrap="square" rtlCol="0">
            <a:spAutoFit/>
          </a:bodyPr>
          <a:lstStyle/>
          <a:p>
            <a:pPr marL="719455" indent="-719455"/>
            <a:r>
              <a:rPr lang="en-US" altLang="zh-CN" sz="2800" dirty="0">
                <a:latin typeface="宋体" panose="02010600030101010101" pitchFamily="2" charset="-122"/>
              </a:rPr>
              <a:t>《</a:t>
            </a:r>
            <a:r>
              <a:rPr lang="zh-CN" altLang="en-US" sz="2800" dirty="0">
                <a:latin typeface="宋体" panose="02010600030101010101" pitchFamily="2" charset="-122"/>
              </a:rPr>
              <a:t>计算机网络</a:t>
            </a:r>
            <a:r>
              <a:rPr lang="en-US" altLang="zh-CN" sz="2800" dirty="0">
                <a:latin typeface="Arial" panose="020B0604020202020204" pitchFamily="34" charset="0"/>
              </a:rPr>
              <a:t>——</a:t>
            </a:r>
            <a:r>
              <a:rPr lang="zh-CN" altLang="en-US" sz="2800" dirty="0">
                <a:latin typeface="宋体" panose="02010600030101010101" pitchFamily="2" charset="-122"/>
              </a:rPr>
              <a:t>自顶向下方法</a:t>
            </a:r>
            <a:r>
              <a:rPr lang="en-US" altLang="zh-CN" sz="2800" dirty="0">
                <a:latin typeface="宋体" panose="02010600030101010101" pitchFamily="2" charset="-122"/>
              </a:rPr>
              <a:t>》</a:t>
            </a:r>
            <a:r>
              <a:rPr lang="zh-CN" altLang="en-US" sz="2800" dirty="0">
                <a:latin typeface="宋体" panose="02010600030101010101" pitchFamily="2" charset="-122"/>
              </a:rPr>
              <a:t>（第</a:t>
            </a:r>
            <a:r>
              <a:rPr lang="en-US" altLang="zh-CN" sz="2800" dirty="0">
                <a:latin typeface="宋体" panose="02010600030101010101" pitchFamily="2" charset="-122"/>
              </a:rPr>
              <a:t>7</a:t>
            </a:r>
            <a:r>
              <a:rPr lang="zh-CN" altLang="en-US" sz="2800" dirty="0">
                <a:latin typeface="宋体" panose="02010600030101010101" pitchFamily="2" charset="-122"/>
              </a:rPr>
              <a:t>版）  </a:t>
            </a:r>
          </a:p>
          <a:p>
            <a:pPr marL="719455" indent="-719455"/>
            <a:r>
              <a:rPr lang="zh-CN" altLang="en-US" sz="2800" dirty="0">
                <a:latin typeface="宋体" panose="02010600030101010101" pitchFamily="2" charset="-122"/>
              </a:rPr>
              <a:t>    </a:t>
            </a:r>
            <a:endParaRPr lang="en-US" altLang="zh-CN" sz="2800" dirty="0">
              <a:latin typeface="宋体" panose="02010600030101010101" pitchFamily="2" charset="-122"/>
            </a:endParaRPr>
          </a:p>
          <a:p>
            <a:pPr marL="719455" indent="-719455"/>
            <a:r>
              <a:rPr lang="en-US" altLang="zh-CN" sz="2800" dirty="0">
                <a:latin typeface="宋体" panose="02010600030101010101" pitchFamily="2" charset="-122"/>
              </a:rPr>
              <a:t>    James </a:t>
            </a:r>
            <a:r>
              <a:rPr lang="en-US" altLang="zh-CN" sz="2800" dirty="0" err="1">
                <a:latin typeface="宋体" panose="02010600030101010101" pitchFamily="2" charset="-122"/>
              </a:rPr>
              <a:t>F.Kurose</a:t>
            </a:r>
            <a:r>
              <a:rPr lang="en-US" altLang="zh-CN" sz="2800" dirty="0">
                <a:latin typeface="宋体" panose="02010600030101010101" pitchFamily="2" charset="-122"/>
              </a:rPr>
              <a:t>   Keith </a:t>
            </a:r>
            <a:r>
              <a:rPr lang="en-US" altLang="zh-CN" sz="2800" dirty="0" err="1">
                <a:latin typeface="宋体" panose="02010600030101010101" pitchFamily="2" charset="-122"/>
              </a:rPr>
              <a:t>W.Ross</a:t>
            </a:r>
            <a:r>
              <a:rPr lang="en-US" altLang="zh-CN" sz="2800" dirty="0">
                <a:latin typeface="宋体" panose="02010600030101010101" pitchFamily="2" charset="-122"/>
              </a:rPr>
              <a:t> </a:t>
            </a:r>
            <a:r>
              <a:rPr lang="zh-CN" altLang="en-US" sz="2800" dirty="0">
                <a:latin typeface="宋体" panose="02010600030101010101" pitchFamily="2" charset="-122"/>
              </a:rPr>
              <a:t>著</a:t>
            </a:r>
          </a:p>
          <a:p>
            <a:pPr marL="719455" indent="-719455"/>
            <a:r>
              <a:rPr lang="zh-CN" altLang="en-US" sz="2800" dirty="0">
                <a:latin typeface="宋体" panose="02010600030101010101" pitchFamily="2" charset="-122"/>
              </a:rPr>
              <a:t>    陈鸣  译</a:t>
            </a:r>
          </a:p>
          <a:p>
            <a:pPr marL="719455" indent="-719455"/>
            <a:r>
              <a:rPr lang="zh-CN" altLang="en-US" sz="2800" dirty="0">
                <a:latin typeface="宋体" panose="02010600030101010101" pitchFamily="2" charset="-122"/>
              </a:rPr>
              <a:t>    机械工业出版社</a:t>
            </a:r>
          </a:p>
          <a:p>
            <a:endParaRPr lang="zh-CN" altLang="en-US" sz="2800" dirty="0"/>
          </a:p>
        </p:txBody>
      </p:sp>
      <p:pic>
        <p:nvPicPr>
          <p:cNvPr id="6" name="图片 5"/>
          <p:cNvPicPr>
            <a:picLocks noChangeAspect="1"/>
          </p:cNvPicPr>
          <p:nvPr/>
        </p:nvPicPr>
        <p:blipFill>
          <a:blip r:embed="rId3"/>
          <a:stretch>
            <a:fillRect/>
          </a:stretch>
        </p:blipFill>
        <p:spPr>
          <a:xfrm>
            <a:off x="7687434" y="1268864"/>
            <a:ext cx="4125625" cy="53004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参考书</a:t>
            </a:r>
          </a:p>
        </p:txBody>
      </p:sp>
      <p:sp>
        <p:nvSpPr>
          <p:cNvPr id="5" name="文本框 4"/>
          <p:cNvSpPr txBox="1"/>
          <p:nvPr/>
        </p:nvSpPr>
        <p:spPr>
          <a:xfrm>
            <a:off x="148419" y="1640411"/>
            <a:ext cx="9832063" cy="2246769"/>
          </a:xfrm>
          <a:prstGeom prst="rect">
            <a:avLst/>
          </a:prstGeom>
          <a:noFill/>
        </p:spPr>
        <p:txBody>
          <a:bodyPr wrap="square" rtlCol="0">
            <a:spAutoFit/>
          </a:bodyPr>
          <a:lstStyle/>
          <a:p>
            <a:pPr marL="719455" indent="-719455"/>
            <a:r>
              <a:rPr lang="en-US" altLang="zh-CN" sz="2800" dirty="0">
                <a:latin typeface="宋体" panose="02010600030101010101" pitchFamily="2" charset="-122"/>
              </a:rPr>
              <a:t>《</a:t>
            </a:r>
            <a:r>
              <a:rPr lang="zh-CN" altLang="en-US" sz="2800" dirty="0">
                <a:latin typeface="宋体" panose="02010600030101010101" pitchFamily="2" charset="-122"/>
              </a:rPr>
              <a:t>计算机网络</a:t>
            </a:r>
            <a:r>
              <a:rPr lang="en-US" altLang="zh-CN" sz="2800" dirty="0">
                <a:latin typeface="宋体" panose="02010600030101010101" pitchFamily="2" charset="-122"/>
              </a:rPr>
              <a:t>》</a:t>
            </a:r>
            <a:r>
              <a:rPr lang="zh-CN" altLang="en-US" sz="2800" dirty="0">
                <a:latin typeface="宋体" panose="02010600030101010101" pitchFamily="2" charset="-122"/>
              </a:rPr>
              <a:t>（第</a:t>
            </a:r>
            <a:r>
              <a:rPr lang="en-US" altLang="zh-CN" sz="2800" dirty="0">
                <a:latin typeface="宋体" panose="02010600030101010101" pitchFamily="2" charset="-122"/>
              </a:rPr>
              <a:t>8</a:t>
            </a:r>
            <a:r>
              <a:rPr lang="zh-CN" altLang="en-US" sz="2800" dirty="0">
                <a:latin typeface="宋体" panose="02010600030101010101" pitchFamily="2" charset="-122"/>
              </a:rPr>
              <a:t>版）  </a:t>
            </a:r>
          </a:p>
          <a:p>
            <a:pPr marL="719455" indent="-719455"/>
            <a:r>
              <a:rPr lang="zh-CN" altLang="en-US" sz="2800" dirty="0">
                <a:latin typeface="宋体" panose="02010600030101010101" pitchFamily="2" charset="-122"/>
              </a:rPr>
              <a:t>    </a:t>
            </a:r>
            <a:endParaRPr lang="en-US" altLang="zh-CN" sz="2800" dirty="0">
              <a:latin typeface="宋体" panose="02010600030101010101" pitchFamily="2" charset="-122"/>
            </a:endParaRPr>
          </a:p>
          <a:p>
            <a:pPr marL="719455" indent="-719455"/>
            <a:r>
              <a:rPr lang="en-US" altLang="zh-CN" sz="2800" dirty="0">
                <a:latin typeface="宋体" panose="02010600030101010101" pitchFamily="2" charset="-122"/>
              </a:rPr>
              <a:t>    </a:t>
            </a:r>
            <a:r>
              <a:rPr lang="zh-CN" altLang="en-US" sz="2800" dirty="0">
                <a:latin typeface="宋体" panose="02010600030101010101" pitchFamily="2" charset="-122"/>
              </a:rPr>
              <a:t>谢希仁</a:t>
            </a:r>
            <a:r>
              <a:rPr lang="en-US" altLang="zh-CN" sz="2800" dirty="0">
                <a:latin typeface="宋体" panose="02010600030101010101" pitchFamily="2" charset="-122"/>
              </a:rPr>
              <a:t> </a:t>
            </a:r>
            <a:r>
              <a:rPr lang="zh-CN" altLang="en-US" sz="2800" dirty="0">
                <a:latin typeface="宋体" panose="02010600030101010101" pitchFamily="2" charset="-122"/>
              </a:rPr>
              <a:t>编著</a:t>
            </a:r>
          </a:p>
          <a:p>
            <a:pPr marL="719455" indent="-719455"/>
            <a:r>
              <a:rPr lang="zh-CN" altLang="en-US" sz="2800" dirty="0">
                <a:latin typeface="宋体" panose="02010600030101010101" pitchFamily="2" charset="-122"/>
              </a:rPr>
              <a:t>    电子工业出版社</a:t>
            </a:r>
          </a:p>
          <a:p>
            <a:endParaRPr lang="zh-CN" altLang="en-US" sz="2800" dirty="0"/>
          </a:p>
        </p:txBody>
      </p:sp>
      <p:pic>
        <p:nvPicPr>
          <p:cNvPr id="1026" name="Picture 2" descr="查看源图像">
            <a:extLst>
              <a:ext uri="{FF2B5EF4-FFF2-40B4-BE49-F238E27FC236}">
                <a16:creationId xmlns:a16="http://schemas.microsoft.com/office/drawing/2014/main" id="{A9CBF6D2-7B2A-4C0A-9AA1-E4F1E233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243" y="1305514"/>
            <a:ext cx="5230826" cy="523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02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参考书</a:t>
            </a:r>
          </a:p>
        </p:txBody>
      </p:sp>
      <p:sp>
        <p:nvSpPr>
          <p:cNvPr id="5" name="文本框 4"/>
          <p:cNvSpPr txBox="1"/>
          <p:nvPr/>
        </p:nvSpPr>
        <p:spPr>
          <a:xfrm>
            <a:off x="148419" y="1640411"/>
            <a:ext cx="9832063" cy="3108543"/>
          </a:xfrm>
          <a:prstGeom prst="rect">
            <a:avLst/>
          </a:prstGeom>
          <a:noFill/>
        </p:spPr>
        <p:txBody>
          <a:bodyPr wrap="square" rtlCol="0">
            <a:spAutoFit/>
          </a:bodyPr>
          <a:lstStyle/>
          <a:p>
            <a:pPr marL="719455" indent="-719455"/>
            <a:r>
              <a:rPr lang="en-US" altLang="zh-CN" sz="2800" dirty="0">
                <a:latin typeface="宋体" panose="02010600030101010101" pitchFamily="2" charset="-122"/>
              </a:rPr>
              <a:t>《</a:t>
            </a:r>
            <a:r>
              <a:rPr lang="zh-CN" altLang="en-US" sz="2800" dirty="0">
                <a:latin typeface="宋体" panose="02010600030101010101" pitchFamily="2" charset="-122"/>
              </a:rPr>
              <a:t>计算机网络</a:t>
            </a:r>
            <a:r>
              <a:rPr lang="en-US" altLang="zh-CN" sz="2800" dirty="0">
                <a:latin typeface="宋体" panose="02010600030101010101" pitchFamily="2" charset="-122"/>
              </a:rPr>
              <a:t>》</a:t>
            </a:r>
            <a:r>
              <a:rPr lang="zh-CN" altLang="en-US" sz="2800" dirty="0">
                <a:latin typeface="宋体" panose="02010600030101010101" pitchFamily="2" charset="-122"/>
              </a:rPr>
              <a:t>（第</a:t>
            </a:r>
            <a:r>
              <a:rPr lang="en-US" altLang="zh-CN" sz="2800" dirty="0">
                <a:latin typeface="宋体" panose="02010600030101010101" pitchFamily="2" charset="-122"/>
              </a:rPr>
              <a:t>6</a:t>
            </a:r>
            <a:r>
              <a:rPr lang="zh-CN" altLang="en-US" sz="2800" dirty="0">
                <a:latin typeface="宋体" panose="02010600030101010101" pitchFamily="2" charset="-122"/>
              </a:rPr>
              <a:t>版）  </a:t>
            </a:r>
          </a:p>
          <a:p>
            <a:pPr marL="719455" indent="-719455"/>
            <a:r>
              <a:rPr lang="zh-CN" altLang="en-US" sz="2800" dirty="0">
                <a:latin typeface="宋体" panose="02010600030101010101" pitchFamily="2" charset="-122"/>
              </a:rPr>
              <a:t>    </a:t>
            </a:r>
            <a:endParaRPr lang="en-US" altLang="zh-CN" sz="2800" dirty="0">
              <a:latin typeface="宋体" panose="02010600030101010101" pitchFamily="2" charset="-122"/>
            </a:endParaRPr>
          </a:p>
          <a:p>
            <a:pPr marL="719455" indent="-719455"/>
            <a:r>
              <a:rPr lang="en-US" altLang="zh-CN" sz="2800" dirty="0">
                <a:latin typeface="宋体" panose="02010600030101010101" pitchFamily="2" charset="-122"/>
              </a:rPr>
              <a:t>    </a:t>
            </a:r>
            <a:r>
              <a:rPr lang="zh-CN" altLang="en-US" sz="2800" dirty="0">
                <a:latin typeface="宋体" panose="02010600030101010101" pitchFamily="2" charset="-122"/>
              </a:rPr>
              <a:t>安德鲁</a:t>
            </a:r>
            <a:r>
              <a:rPr lang="en-US" altLang="zh-CN" sz="2800" dirty="0">
                <a:latin typeface="宋体" panose="02010600030101010101" pitchFamily="2" charset="-122"/>
              </a:rPr>
              <a:t>·S.</a:t>
            </a:r>
            <a:r>
              <a:rPr lang="zh-CN" altLang="en-US" sz="2800" dirty="0">
                <a:latin typeface="宋体" panose="02010600030101010101" pitchFamily="2" charset="-122"/>
              </a:rPr>
              <a:t>特南鲍姆  尼克</a:t>
            </a:r>
            <a:r>
              <a:rPr lang="en-US" altLang="zh-CN" sz="2800" dirty="0">
                <a:latin typeface="宋体" panose="02010600030101010101" pitchFamily="2" charset="-122"/>
              </a:rPr>
              <a:t>·</a:t>
            </a:r>
            <a:r>
              <a:rPr lang="zh-CN" altLang="en-US" sz="2800" dirty="0">
                <a:latin typeface="宋体" panose="02010600030101010101" pitchFamily="2" charset="-122"/>
              </a:rPr>
              <a:t>费姆斯特尔</a:t>
            </a:r>
            <a:r>
              <a:rPr lang="en-US" altLang="zh-CN" sz="2800" dirty="0">
                <a:latin typeface="宋体" panose="02010600030101010101" pitchFamily="2" charset="-122"/>
              </a:rPr>
              <a:t> </a:t>
            </a:r>
          </a:p>
          <a:p>
            <a:pPr marL="719455" indent="-719455"/>
            <a:r>
              <a:rPr lang="en-US" altLang="zh-CN" sz="2800" dirty="0">
                <a:latin typeface="宋体" panose="02010600030101010101" pitchFamily="2" charset="-122"/>
              </a:rPr>
              <a:t>    </a:t>
            </a:r>
            <a:r>
              <a:rPr lang="zh-CN" altLang="en-US" sz="2800" dirty="0">
                <a:latin typeface="宋体" panose="02010600030101010101" pitchFamily="2" charset="-122"/>
              </a:rPr>
              <a:t>戴维</a:t>
            </a:r>
            <a:r>
              <a:rPr lang="en-US" altLang="zh-CN" sz="2800" dirty="0">
                <a:latin typeface="宋体" panose="02010600030101010101" pitchFamily="2" charset="-122"/>
              </a:rPr>
              <a:t>·</a:t>
            </a:r>
            <a:r>
              <a:rPr lang="zh-CN" altLang="en-US" sz="2800" dirty="0">
                <a:latin typeface="宋体" panose="02010600030101010101" pitchFamily="2" charset="-122"/>
              </a:rPr>
              <a:t>韦瑟罗尔   等编著</a:t>
            </a:r>
            <a:endParaRPr lang="en-US" altLang="zh-CN" sz="2800" dirty="0">
              <a:latin typeface="宋体" panose="02010600030101010101" pitchFamily="2" charset="-122"/>
            </a:endParaRPr>
          </a:p>
          <a:p>
            <a:pPr marL="719455" indent="-719455"/>
            <a:r>
              <a:rPr lang="en-US" altLang="zh-CN" sz="2800" dirty="0">
                <a:latin typeface="宋体" panose="02010600030101010101" pitchFamily="2" charset="-122"/>
              </a:rPr>
              <a:t>    </a:t>
            </a:r>
            <a:r>
              <a:rPr lang="zh-CN" altLang="en-US" sz="2800" dirty="0">
                <a:latin typeface="宋体" panose="02010600030101010101" pitchFamily="2" charset="-122"/>
              </a:rPr>
              <a:t>潘爱民  译</a:t>
            </a:r>
          </a:p>
          <a:p>
            <a:pPr marL="719455" indent="-719455"/>
            <a:r>
              <a:rPr lang="zh-CN" altLang="en-US" sz="2800" dirty="0">
                <a:latin typeface="宋体" panose="02010600030101010101" pitchFamily="2" charset="-122"/>
              </a:rPr>
              <a:t>    清华大学出版社</a:t>
            </a:r>
          </a:p>
          <a:p>
            <a:endParaRPr lang="zh-CN" altLang="en-US" sz="2800" dirty="0"/>
          </a:p>
        </p:txBody>
      </p:sp>
      <p:pic>
        <p:nvPicPr>
          <p:cNvPr id="4" name="图片 3"/>
          <p:cNvPicPr>
            <a:picLocks noChangeAspect="1"/>
          </p:cNvPicPr>
          <p:nvPr/>
        </p:nvPicPr>
        <p:blipFill>
          <a:blip r:embed="rId3"/>
          <a:stretch>
            <a:fillRect/>
          </a:stretch>
        </p:blipFill>
        <p:spPr>
          <a:xfrm>
            <a:off x="8144424" y="1425574"/>
            <a:ext cx="3858385" cy="5048053"/>
          </a:xfrm>
          <a:prstGeom prst="rect">
            <a:avLst/>
          </a:prstGeom>
        </p:spPr>
      </p:pic>
    </p:spTree>
    <p:extLst>
      <p:ext uri="{BB962C8B-B14F-4D97-AF65-F5344CB8AC3E}">
        <p14:creationId xmlns:p14="http://schemas.microsoft.com/office/powerpoint/2010/main" val="3892431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课程结构及课时安排</a:t>
            </a:r>
          </a:p>
        </p:txBody>
      </p:sp>
      <p:sp>
        <p:nvSpPr>
          <p:cNvPr id="3" name="文本框 2"/>
          <p:cNvSpPr txBox="1"/>
          <p:nvPr/>
        </p:nvSpPr>
        <p:spPr>
          <a:xfrm>
            <a:off x="877454" y="1403928"/>
            <a:ext cx="6687127" cy="4801314"/>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rPr>
              <a:t>计算机网络和因特网      </a:t>
            </a:r>
            <a:r>
              <a:rPr lang="en-US" altLang="zh-CN" sz="2400" dirty="0">
                <a:latin typeface="宋体" panose="02010600030101010101" pitchFamily="2" charset="-122"/>
              </a:rPr>
              <a:t>6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应用层                  </a:t>
            </a:r>
            <a:r>
              <a:rPr lang="en-US" altLang="zh-CN" sz="2400" dirty="0">
                <a:latin typeface="宋体" panose="02010600030101010101" pitchFamily="2" charset="-122"/>
              </a:rPr>
              <a:t>6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运输层                 </a:t>
            </a:r>
            <a:r>
              <a:rPr lang="en-US" altLang="zh-CN" sz="2400" dirty="0">
                <a:latin typeface="宋体" panose="02010600030101010101" pitchFamily="2" charset="-122"/>
              </a:rPr>
              <a:t>10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网络层                  </a:t>
            </a:r>
            <a:r>
              <a:rPr lang="en-US" altLang="zh-CN" sz="2400" dirty="0">
                <a:latin typeface="宋体" panose="02010600030101010101" pitchFamily="2" charset="-122"/>
              </a:rPr>
              <a:t>9 </a:t>
            </a:r>
            <a:r>
              <a:rPr lang="zh-CN" altLang="en-US" sz="2400" dirty="0">
                <a:latin typeface="宋体" panose="02010600030101010101" pitchFamily="2" charset="-122"/>
              </a:rPr>
              <a:t>学时</a:t>
            </a:r>
            <a:endParaRPr lang="en-US" altLang="zh-CN" sz="2400" dirty="0">
              <a:latin typeface="宋体" panose="02010600030101010101" pitchFamily="2" charset="-122"/>
            </a:endParaRPr>
          </a:p>
          <a:p>
            <a:pPr>
              <a:lnSpc>
                <a:spcPct val="150000"/>
              </a:lnSpc>
            </a:pPr>
            <a:r>
              <a:rPr lang="zh-CN" altLang="en-US" sz="2400" dirty="0">
                <a:latin typeface="宋体" panose="02010600030101010101" pitchFamily="2" charset="-122"/>
              </a:rPr>
              <a:t>软件定义网络            </a:t>
            </a:r>
            <a:r>
              <a:rPr lang="en-US" altLang="zh-CN" sz="2400" dirty="0">
                <a:latin typeface="宋体" panose="02010600030101010101" pitchFamily="2" charset="-122"/>
              </a:rPr>
              <a:t>2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链路层和局域网          </a:t>
            </a:r>
            <a:r>
              <a:rPr lang="en-US" altLang="zh-CN" sz="2400" dirty="0">
                <a:latin typeface="宋体" panose="02010600030101010101" pitchFamily="2" charset="-122"/>
              </a:rPr>
              <a:t>4 </a:t>
            </a:r>
            <a:r>
              <a:rPr lang="zh-CN" altLang="en-US" sz="2400" dirty="0">
                <a:latin typeface="宋体" panose="02010600030101010101" pitchFamily="2" charset="-122"/>
              </a:rPr>
              <a:t>学时</a:t>
            </a:r>
          </a:p>
          <a:p>
            <a:pPr>
              <a:lnSpc>
                <a:spcPct val="150000"/>
              </a:lnSpc>
            </a:pPr>
            <a:r>
              <a:rPr lang="zh-CN" altLang="en-US" sz="2400" dirty="0">
                <a:latin typeface="宋体" panose="02010600030101010101" pitchFamily="2" charset="-122"/>
              </a:rPr>
              <a:t>无线网络和移动网络      </a:t>
            </a:r>
            <a:r>
              <a:rPr lang="en-US" altLang="zh-CN" sz="2400" dirty="0">
                <a:latin typeface="宋体" panose="02010600030101010101" pitchFamily="2" charset="-122"/>
              </a:rPr>
              <a:t>2 </a:t>
            </a:r>
            <a:r>
              <a:rPr lang="zh-CN" altLang="en-US" sz="2400" dirty="0">
                <a:latin typeface="宋体" panose="02010600030101010101" pitchFamily="2" charset="-122"/>
              </a:rPr>
              <a:t>学时</a:t>
            </a:r>
            <a:endParaRPr lang="en-US" altLang="zh-CN" sz="2400" dirty="0">
              <a:latin typeface="宋体" panose="02010600030101010101" pitchFamily="2" charset="-122"/>
            </a:endParaRPr>
          </a:p>
          <a:p>
            <a:pPr>
              <a:lnSpc>
                <a:spcPct val="150000"/>
              </a:lnSpc>
            </a:pPr>
            <a:r>
              <a:rPr lang="zh-CN" altLang="en-US" sz="2400" dirty="0">
                <a:latin typeface="宋体" panose="02010600030101010101" pitchFamily="2" charset="-122"/>
              </a:rPr>
              <a:t>综合复习                </a:t>
            </a:r>
            <a:r>
              <a:rPr lang="en-US" altLang="zh-CN" sz="2400" dirty="0">
                <a:latin typeface="宋体" panose="02010600030101010101" pitchFamily="2" charset="-122"/>
              </a:rPr>
              <a:t>1 </a:t>
            </a:r>
            <a:r>
              <a:rPr lang="zh-CN" altLang="en-US" sz="2400" dirty="0">
                <a:latin typeface="宋体" panose="02010600030101010101" pitchFamily="2" charset="-122"/>
              </a:rPr>
              <a:t>学时</a:t>
            </a:r>
            <a:endParaRPr lang="en-US" altLang="zh-CN" sz="2400" dirty="0">
              <a:latin typeface="宋体" panose="02010600030101010101" pitchFamily="2" charset="-122"/>
            </a:endParaRP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考核</a:t>
            </a:r>
          </a:p>
        </p:txBody>
      </p:sp>
      <p:sp>
        <p:nvSpPr>
          <p:cNvPr id="3" name="文本框 2"/>
          <p:cNvSpPr txBox="1"/>
          <p:nvPr/>
        </p:nvSpPr>
        <p:spPr>
          <a:xfrm>
            <a:off x="461727" y="1729212"/>
            <a:ext cx="7007046" cy="2954655"/>
          </a:xfrm>
          <a:prstGeom prst="rect">
            <a:avLst/>
          </a:prstGeom>
          <a:noFill/>
        </p:spPr>
        <p:txBody>
          <a:bodyPr wrap="none" rtlCol="0">
            <a:spAutoFit/>
          </a:bodyPr>
          <a:lstStyle/>
          <a:p>
            <a:pPr>
              <a:lnSpc>
                <a:spcPct val="150000"/>
              </a:lnSpc>
            </a:pPr>
            <a:r>
              <a:rPr lang="zh-CN" altLang="en-US" sz="2800" dirty="0">
                <a:latin typeface="宋体" panose="02010600030101010101" pitchFamily="2" charset="-122"/>
              </a:rPr>
              <a:t>总成绩</a:t>
            </a:r>
            <a:r>
              <a:rPr lang="en-US" altLang="zh-CN" sz="2800" dirty="0">
                <a:latin typeface="宋体" panose="02010600030101010101" pitchFamily="2" charset="-122"/>
              </a:rPr>
              <a:t>=</a:t>
            </a:r>
            <a:r>
              <a:rPr lang="zh-CN" altLang="en-US" sz="2800" dirty="0">
                <a:latin typeface="宋体" panose="02010600030101010101" pitchFamily="2" charset="-122"/>
              </a:rPr>
              <a:t>平时成绩（</a:t>
            </a:r>
            <a:r>
              <a:rPr lang="en-US" altLang="zh-CN" sz="2800" dirty="0">
                <a:latin typeface="宋体" panose="02010600030101010101" pitchFamily="2" charset="-122"/>
              </a:rPr>
              <a:t>30%</a:t>
            </a:r>
            <a:r>
              <a:rPr lang="zh-CN" altLang="en-US" sz="2800" dirty="0">
                <a:latin typeface="宋体" panose="02010600030101010101" pitchFamily="2" charset="-122"/>
              </a:rPr>
              <a:t>）</a:t>
            </a:r>
            <a:r>
              <a:rPr lang="en-US" altLang="zh-CN" sz="2800" dirty="0">
                <a:latin typeface="宋体" panose="02010600030101010101" pitchFamily="2" charset="-122"/>
              </a:rPr>
              <a:t>+</a:t>
            </a:r>
            <a:r>
              <a:rPr lang="zh-CN" altLang="en-US" sz="2800" dirty="0">
                <a:latin typeface="宋体" panose="02010600030101010101" pitchFamily="2" charset="-122"/>
              </a:rPr>
              <a:t>卷面成绩（</a:t>
            </a:r>
            <a:r>
              <a:rPr lang="en-US" altLang="zh-CN" sz="2800" dirty="0">
                <a:latin typeface="宋体" panose="02010600030101010101" pitchFamily="2" charset="-122"/>
              </a:rPr>
              <a:t>70%</a:t>
            </a:r>
            <a:r>
              <a:rPr lang="zh-CN" altLang="en-US" sz="2800" dirty="0">
                <a:latin typeface="宋体" panose="02010600030101010101" pitchFamily="2" charset="-122"/>
              </a:rPr>
              <a:t>）</a:t>
            </a:r>
            <a:endParaRPr lang="en-US" altLang="zh-CN" sz="2800" dirty="0">
              <a:latin typeface="宋体" panose="02010600030101010101" pitchFamily="2" charset="-122"/>
            </a:endParaRPr>
          </a:p>
          <a:p>
            <a:pPr>
              <a:lnSpc>
                <a:spcPct val="150000"/>
              </a:lnSpc>
            </a:pPr>
            <a:endParaRPr lang="zh-CN" altLang="en-US" sz="2400" dirty="0">
              <a:latin typeface="宋体" panose="02010600030101010101" pitchFamily="2" charset="-122"/>
            </a:endParaRPr>
          </a:p>
          <a:p>
            <a:pPr>
              <a:lnSpc>
                <a:spcPct val="150000"/>
              </a:lnSpc>
            </a:pPr>
            <a:r>
              <a:rPr lang="zh-CN" altLang="en-US" sz="2400" dirty="0">
                <a:latin typeface="宋体" panose="02010600030101010101" pitchFamily="2" charset="-122"/>
              </a:rPr>
              <a:t>平时成绩包括：</a:t>
            </a:r>
          </a:p>
          <a:p>
            <a:pPr marL="457200" indent="-457200">
              <a:lnSpc>
                <a:spcPct val="150000"/>
              </a:lnSpc>
              <a:buFont typeface="Wingdings" panose="05000000000000000000" pitchFamily="2" charset="2"/>
              <a:buChar char="ü"/>
            </a:pPr>
            <a:r>
              <a:rPr lang="zh-CN" altLang="en-US" sz="2400" dirty="0">
                <a:latin typeface="宋体" panose="02010600030101010101" pitchFamily="2" charset="-122"/>
              </a:rPr>
              <a:t>点名</a:t>
            </a:r>
            <a:r>
              <a:rPr lang="en-US" altLang="zh-CN" sz="2400" dirty="0">
                <a:latin typeface="宋体" panose="02010600030101010101" pitchFamily="2" charset="-122"/>
              </a:rPr>
              <a:t>+</a:t>
            </a:r>
            <a:r>
              <a:rPr lang="zh-CN" altLang="en-US" sz="2400" dirty="0">
                <a:latin typeface="宋体" panose="02010600030101010101" pitchFamily="2" charset="-122"/>
              </a:rPr>
              <a:t>平时表现（</a:t>
            </a:r>
            <a:r>
              <a:rPr lang="en-US" altLang="zh-CN" sz="2400" dirty="0">
                <a:latin typeface="宋体" panose="02010600030101010101" pitchFamily="2" charset="-122"/>
              </a:rPr>
              <a:t>10%</a:t>
            </a:r>
            <a:r>
              <a:rPr lang="zh-CN" altLang="en-US" sz="2400" dirty="0">
                <a:latin typeface="宋体" panose="02010600030101010101" pitchFamily="2" charset="-122"/>
              </a:rPr>
              <a:t>）</a:t>
            </a:r>
            <a:endParaRPr lang="en-US" altLang="zh-CN" sz="2400" dirty="0">
              <a:latin typeface="宋体" panose="02010600030101010101" pitchFamily="2" charset="-122"/>
            </a:endParaRPr>
          </a:p>
          <a:p>
            <a:pPr marL="457200" indent="-457200">
              <a:lnSpc>
                <a:spcPct val="150000"/>
              </a:lnSpc>
              <a:buFont typeface="Wingdings" panose="05000000000000000000" pitchFamily="2" charset="2"/>
              <a:buChar char="ü"/>
            </a:pPr>
            <a:r>
              <a:rPr lang="zh-CN" altLang="en-US" sz="2400" dirty="0">
                <a:latin typeface="宋体" panose="02010600030101010101" pitchFamily="2" charset="-122"/>
              </a:rPr>
              <a:t>作业（</a:t>
            </a:r>
            <a:r>
              <a:rPr lang="en-US" altLang="zh-CN" sz="2400" dirty="0">
                <a:latin typeface="宋体" panose="02010600030101010101" pitchFamily="2" charset="-122"/>
              </a:rPr>
              <a:t>20%</a:t>
            </a:r>
            <a:r>
              <a:rPr lang="zh-CN" altLang="en-US" sz="2400" dirty="0">
                <a:latin typeface="宋体" panose="02010600030101010101" pitchFamily="2" charset="-122"/>
              </a:rPr>
              <a:t>）</a:t>
            </a:r>
            <a:endParaRPr lang="en-US" altLang="zh-CN" sz="2400" dirty="0">
              <a:latin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课程答疑</a:t>
            </a:r>
            <a:r>
              <a:rPr lang="en-US" altLang="zh-CN" dirty="0">
                <a:solidFill>
                  <a:srgbClr val="FF0000"/>
                </a:solidFill>
              </a:rPr>
              <a:t>&amp;</a:t>
            </a:r>
            <a:r>
              <a:rPr lang="zh-CN" altLang="en-US" dirty="0">
                <a:solidFill>
                  <a:srgbClr val="FF0000"/>
                </a:solidFill>
              </a:rPr>
              <a:t>教学资源获取方式</a:t>
            </a:r>
          </a:p>
        </p:txBody>
      </p:sp>
      <p:sp>
        <p:nvSpPr>
          <p:cNvPr id="3" name="文本框 2"/>
          <p:cNvSpPr txBox="1"/>
          <p:nvPr/>
        </p:nvSpPr>
        <p:spPr>
          <a:xfrm>
            <a:off x="497941" y="1692998"/>
            <a:ext cx="5677887" cy="4401205"/>
          </a:xfrm>
          <a:prstGeom prst="rect">
            <a:avLst/>
          </a:prstGeom>
          <a:noFill/>
        </p:spPr>
        <p:txBody>
          <a:bodyPr wrap="square" rtlCol="0">
            <a:spAutoFit/>
          </a:bodyPr>
          <a:lstStyle/>
          <a:p>
            <a:r>
              <a:rPr lang="zh-CN" altLang="en-US" sz="2800" dirty="0"/>
              <a:t>请加入群</a:t>
            </a:r>
            <a:r>
              <a:rPr lang="zh-CN" altLang="en-US" sz="2800" dirty="0" smtClean="0"/>
              <a:t>：</a:t>
            </a:r>
            <a:r>
              <a:rPr lang="en-US" altLang="zh-CN" sz="2800" dirty="0" smtClean="0"/>
              <a:t>734503902</a:t>
            </a:r>
          </a:p>
          <a:p>
            <a:endParaRPr lang="en-US" altLang="zh-CN" sz="2800" dirty="0"/>
          </a:p>
          <a:p>
            <a:r>
              <a:rPr lang="zh-CN" altLang="en-US" sz="2800" dirty="0"/>
              <a:t>提供验证信息：计科</a:t>
            </a:r>
            <a:r>
              <a:rPr lang="en-US" altLang="zh-CN" sz="2800" dirty="0"/>
              <a:t>1801</a:t>
            </a:r>
            <a:r>
              <a:rPr lang="zh-CN" altLang="en-US" sz="2800" dirty="0"/>
              <a:t>班张三</a:t>
            </a:r>
            <a:endParaRPr lang="en-US" altLang="zh-CN" sz="2800" dirty="0"/>
          </a:p>
          <a:p>
            <a:endParaRPr lang="en-US" altLang="zh-CN" sz="2800" dirty="0"/>
          </a:p>
          <a:p>
            <a:r>
              <a:rPr lang="zh-CN" altLang="en-US" sz="2800" dirty="0"/>
              <a:t>入群后修改群昵称为：</a:t>
            </a:r>
            <a:endParaRPr lang="en-US" altLang="zh-CN" sz="2800" dirty="0"/>
          </a:p>
          <a:p>
            <a:pPr lvl="1"/>
            <a:r>
              <a:rPr lang="en-US" altLang="zh-CN" sz="2800" dirty="0" smtClean="0"/>
              <a:t>CS21XY</a:t>
            </a:r>
            <a:r>
              <a:rPr lang="en-US" altLang="zh-CN" sz="2800" dirty="0"/>
              <a:t>_</a:t>
            </a:r>
            <a:r>
              <a:rPr lang="zh-CN" altLang="en-US" sz="2800" dirty="0"/>
              <a:t>姓名</a:t>
            </a:r>
            <a:endParaRPr lang="en-US" altLang="zh-CN" sz="2800" dirty="0"/>
          </a:p>
          <a:p>
            <a:pPr lvl="1"/>
            <a:r>
              <a:rPr lang="zh-CN" altLang="en-US" sz="2800" dirty="0"/>
              <a:t>计卓</a:t>
            </a:r>
            <a:r>
              <a:rPr lang="en-US" altLang="zh-CN" sz="2800" dirty="0" smtClean="0"/>
              <a:t>21XY</a:t>
            </a:r>
            <a:r>
              <a:rPr lang="en-US" altLang="zh-CN" sz="2800" dirty="0"/>
              <a:t>_</a:t>
            </a:r>
            <a:r>
              <a:rPr lang="zh-CN" altLang="en-US" sz="2800" dirty="0" smtClean="0"/>
              <a:t>姓名</a:t>
            </a:r>
            <a:endParaRPr lang="en-US" altLang="zh-CN" sz="2800" dirty="0" smtClean="0"/>
          </a:p>
          <a:p>
            <a:pPr lvl="1"/>
            <a:r>
              <a:rPr lang="zh-CN" altLang="en-US" sz="2800" dirty="0"/>
              <a:t>大</a:t>
            </a:r>
            <a:r>
              <a:rPr lang="zh-CN" altLang="en-US" sz="2800" dirty="0" smtClean="0"/>
              <a:t>数据</a:t>
            </a:r>
            <a:r>
              <a:rPr lang="en-US" altLang="zh-CN" sz="2800" dirty="0" smtClean="0"/>
              <a:t>21XY</a:t>
            </a:r>
            <a:r>
              <a:rPr lang="en-US" altLang="zh-CN" sz="2800" dirty="0"/>
              <a:t>_</a:t>
            </a:r>
            <a:r>
              <a:rPr lang="zh-CN" altLang="en-US" sz="2800" dirty="0"/>
              <a:t>姓名</a:t>
            </a:r>
            <a:endParaRPr lang="en-US" altLang="zh-CN" sz="2800" dirty="0"/>
          </a:p>
          <a:p>
            <a:pPr lvl="1"/>
            <a:r>
              <a:rPr lang="zh-CN" altLang="en-US" sz="2800" dirty="0"/>
              <a:t>本硕博</a:t>
            </a:r>
            <a:r>
              <a:rPr lang="en-US" altLang="zh-CN" sz="2800" dirty="0" smtClean="0"/>
              <a:t>21XY</a:t>
            </a:r>
            <a:r>
              <a:rPr lang="en-US" altLang="zh-CN" sz="2800" dirty="0"/>
              <a:t>_</a:t>
            </a:r>
            <a:r>
              <a:rPr lang="zh-CN" altLang="en-US" sz="2800" dirty="0"/>
              <a:t>姓名</a:t>
            </a:r>
            <a:endParaRPr lang="en-US" altLang="zh-CN" sz="2800" dirty="0"/>
          </a:p>
          <a:p>
            <a:endParaRPr lang="zh-CN" altLang="en-US" sz="28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425" y="1692998"/>
            <a:ext cx="4451820" cy="46762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913765"/>
            <a:fld id="{EB1A6305-F145-461B-B394-0DD7F78349A4}" type="slidenum">
              <a:rPr lang="zh-CN" altLang="en-US" smtClean="0"/>
              <a:t>3</a:t>
            </a:fld>
            <a:endParaRPr lang="zh-CN" altLang="en-US" dirty="0"/>
          </a:p>
        </p:txBody>
      </p:sp>
      <p:sp>
        <p:nvSpPr>
          <p:cNvPr id="3" name="Title 2"/>
          <p:cNvSpPr>
            <a:spLocks noGrp="1"/>
          </p:cNvSpPr>
          <p:nvPr>
            <p:ph type="title"/>
          </p:nvPr>
        </p:nvSpPr>
        <p:spPr>
          <a:xfrm>
            <a:off x="0" y="194567"/>
            <a:ext cx="10419645" cy="715312"/>
          </a:xfrm>
        </p:spPr>
        <p:txBody>
          <a:bodyPr/>
          <a:lstStyle/>
          <a:p>
            <a:pPr algn="l"/>
            <a:r>
              <a:rPr lang="zh-CN" altLang="en-US" dirty="0">
                <a:solidFill>
                  <a:srgbClr val="FF0000"/>
                </a:solidFill>
              </a:rPr>
              <a:t>网络的应用场景将进一步丰富，释放更大影响力</a:t>
            </a:r>
            <a:endParaRPr lang="en-US" dirty="0">
              <a:solidFill>
                <a:srgbClr val="FF0000"/>
              </a:solidFill>
            </a:endParaRPr>
          </a:p>
        </p:txBody>
      </p:sp>
      <p:grpSp>
        <p:nvGrpSpPr>
          <p:cNvPr id="5" name="组合 22"/>
          <p:cNvGrpSpPr/>
          <p:nvPr/>
        </p:nvGrpSpPr>
        <p:grpSpPr>
          <a:xfrm>
            <a:off x="706812" y="1150712"/>
            <a:ext cx="2871776" cy="2251349"/>
            <a:chOff x="2372" y="1634"/>
            <a:chExt cx="4192" cy="3981"/>
          </a:xfrm>
        </p:grpSpPr>
        <p:pic>
          <p:nvPicPr>
            <p:cNvPr id="6" name="图片 11" descr="wt0z06bn"/>
            <p:cNvPicPr>
              <a:picLocks noChangeAspect="1"/>
            </p:cNvPicPr>
            <p:nvPr/>
          </p:nvPicPr>
          <p:blipFill>
            <a:blip r:embed="rId3"/>
            <a:srcRect l="18728"/>
            <a:stretch>
              <a:fillRect/>
            </a:stretch>
          </p:blipFill>
          <p:spPr>
            <a:xfrm>
              <a:off x="2372" y="1634"/>
              <a:ext cx="4192" cy="3328"/>
            </a:xfrm>
            <a:prstGeom prst="roundRect">
              <a:avLst/>
            </a:prstGeom>
          </p:spPr>
        </p:pic>
        <p:sp>
          <p:nvSpPr>
            <p:cNvPr id="7" name="文本框 13"/>
            <p:cNvSpPr txBox="1"/>
            <p:nvPr/>
          </p:nvSpPr>
          <p:spPr>
            <a:xfrm>
              <a:off x="3093" y="4962"/>
              <a:ext cx="2751" cy="653"/>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军事防御</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8" name="组合 23"/>
          <p:cNvGrpSpPr/>
          <p:nvPr/>
        </p:nvGrpSpPr>
        <p:grpSpPr>
          <a:xfrm>
            <a:off x="4395962" y="1130392"/>
            <a:ext cx="2952614" cy="2228163"/>
            <a:chOff x="7446" y="1634"/>
            <a:chExt cx="4310" cy="3940"/>
          </a:xfrm>
        </p:grpSpPr>
        <p:pic>
          <p:nvPicPr>
            <p:cNvPr id="10" name="图片 4" descr="z4slzdj2"/>
            <p:cNvPicPr>
              <a:picLocks noChangeAspect="1"/>
            </p:cNvPicPr>
            <p:nvPr/>
          </p:nvPicPr>
          <p:blipFill>
            <a:blip r:embed="rId4"/>
            <a:srcRect b="20021"/>
            <a:stretch>
              <a:fillRect/>
            </a:stretch>
          </p:blipFill>
          <p:spPr>
            <a:xfrm>
              <a:off x="7446" y="1634"/>
              <a:ext cx="4310" cy="3360"/>
            </a:xfrm>
            <a:prstGeom prst="roundRect">
              <a:avLst/>
            </a:prstGeom>
          </p:spPr>
        </p:pic>
        <p:sp>
          <p:nvSpPr>
            <p:cNvPr id="11" name="文本框 14"/>
            <p:cNvSpPr txBox="1"/>
            <p:nvPr/>
          </p:nvSpPr>
          <p:spPr>
            <a:xfrm>
              <a:off x="8226" y="4994"/>
              <a:ext cx="2751" cy="580"/>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政治选举</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12" name="组合 24"/>
          <p:cNvGrpSpPr/>
          <p:nvPr/>
        </p:nvGrpSpPr>
        <p:grpSpPr>
          <a:xfrm>
            <a:off x="8297333" y="1150712"/>
            <a:ext cx="3109493" cy="2251349"/>
            <a:chOff x="12753" y="1633"/>
            <a:chExt cx="4539" cy="3981"/>
          </a:xfrm>
        </p:grpSpPr>
        <p:pic>
          <p:nvPicPr>
            <p:cNvPr id="13" name="图片 5" descr="d2f81v8k"/>
            <p:cNvPicPr>
              <a:picLocks noChangeAspect="1"/>
            </p:cNvPicPr>
            <p:nvPr/>
          </p:nvPicPr>
          <p:blipFill>
            <a:blip r:embed="rId5"/>
            <a:stretch>
              <a:fillRect/>
            </a:stretch>
          </p:blipFill>
          <p:spPr>
            <a:xfrm>
              <a:off x="12753" y="1633"/>
              <a:ext cx="4539" cy="3329"/>
            </a:xfrm>
            <a:prstGeom prst="roundRect">
              <a:avLst/>
            </a:prstGeom>
          </p:spPr>
        </p:pic>
        <p:sp>
          <p:nvSpPr>
            <p:cNvPr id="14" name="文本框 15"/>
            <p:cNvSpPr txBox="1"/>
            <p:nvPr/>
          </p:nvSpPr>
          <p:spPr>
            <a:xfrm>
              <a:off x="13647" y="4961"/>
              <a:ext cx="2751" cy="653"/>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互联网金融</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15" name="组合 19"/>
          <p:cNvGrpSpPr/>
          <p:nvPr/>
        </p:nvGrpSpPr>
        <p:grpSpPr>
          <a:xfrm>
            <a:off x="708006" y="3930319"/>
            <a:ext cx="2864926" cy="2102617"/>
            <a:chOff x="2372" y="6240"/>
            <a:chExt cx="4182" cy="3718"/>
          </a:xfrm>
        </p:grpSpPr>
        <p:pic>
          <p:nvPicPr>
            <p:cNvPr id="16" name="图片 6" descr="3tkz6cyb"/>
            <p:cNvPicPr>
              <a:picLocks noChangeAspect="1"/>
            </p:cNvPicPr>
            <p:nvPr/>
          </p:nvPicPr>
          <p:blipFill>
            <a:blip r:embed="rId6"/>
            <a:stretch>
              <a:fillRect/>
            </a:stretch>
          </p:blipFill>
          <p:spPr>
            <a:xfrm>
              <a:off x="2372" y="6240"/>
              <a:ext cx="4183" cy="3138"/>
            </a:xfrm>
            <a:prstGeom prst="roundRect">
              <a:avLst/>
            </a:prstGeom>
          </p:spPr>
        </p:pic>
        <p:sp>
          <p:nvSpPr>
            <p:cNvPr id="17" name="文本框 16"/>
            <p:cNvSpPr txBox="1"/>
            <p:nvPr/>
          </p:nvSpPr>
          <p:spPr>
            <a:xfrm>
              <a:off x="3088" y="9378"/>
              <a:ext cx="2751" cy="580"/>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智慧医疗</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18" name="组合 20"/>
          <p:cNvGrpSpPr/>
          <p:nvPr/>
        </p:nvGrpSpPr>
        <p:grpSpPr>
          <a:xfrm>
            <a:off x="4432911" y="3930954"/>
            <a:ext cx="2893699" cy="2102051"/>
            <a:chOff x="7488" y="6104"/>
            <a:chExt cx="4224" cy="3717"/>
          </a:xfrm>
        </p:grpSpPr>
        <p:pic>
          <p:nvPicPr>
            <p:cNvPr id="19" name="图片 8" descr="cf38vur8"/>
            <p:cNvPicPr>
              <a:picLocks noChangeAspect="1"/>
            </p:cNvPicPr>
            <p:nvPr/>
          </p:nvPicPr>
          <p:blipFill>
            <a:blip r:embed="rId7"/>
            <a:srcRect l="10041" r="14201"/>
            <a:stretch>
              <a:fillRect/>
            </a:stretch>
          </p:blipFill>
          <p:spPr>
            <a:xfrm>
              <a:off x="7488" y="6104"/>
              <a:ext cx="4225" cy="3137"/>
            </a:xfrm>
            <a:prstGeom prst="roundRect">
              <a:avLst/>
            </a:prstGeom>
          </p:spPr>
        </p:pic>
        <p:sp>
          <p:nvSpPr>
            <p:cNvPr id="20" name="文本框 17"/>
            <p:cNvSpPr txBox="1"/>
            <p:nvPr/>
          </p:nvSpPr>
          <p:spPr>
            <a:xfrm>
              <a:off x="8224" y="9241"/>
              <a:ext cx="2751" cy="580"/>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在线教育</a:t>
              </a:r>
              <a:endParaRPr lang="en-US" altLang="zh-CN" dirty="0">
                <a:latin typeface="微软雅黑" panose="020B0503020204020204" charset="-122"/>
                <a:ea typeface="微软雅黑" panose="020B0503020204020204" charset="-122"/>
                <a:cs typeface="微软雅黑" panose="020B0503020204020204" charset="-122"/>
              </a:endParaRPr>
            </a:p>
          </p:txBody>
        </p:sp>
      </p:grpSp>
      <p:grpSp>
        <p:nvGrpSpPr>
          <p:cNvPr id="21" name="组合 21"/>
          <p:cNvGrpSpPr/>
          <p:nvPr/>
        </p:nvGrpSpPr>
        <p:grpSpPr>
          <a:xfrm>
            <a:off x="8362274" y="3931589"/>
            <a:ext cx="3032081" cy="2142769"/>
            <a:chOff x="12753" y="6105"/>
            <a:chExt cx="4426" cy="3789"/>
          </a:xfrm>
        </p:grpSpPr>
        <p:pic>
          <p:nvPicPr>
            <p:cNvPr id="22" name="图片 12" descr="z06y48zq"/>
            <p:cNvPicPr>
              <a:picLocks noChangeAspect="1"/>
            </p:cNvPicPr>
            <p:nvPr/>
          </p:nvPicPr>
          <p:blipFill>
            <a:blip r:embed="rId8"/>
            <a:srcRect r="5970"/>
            <a:stretch>
              <a:fillRect/>
            </a:stretch>
          </p:blipFill>
          <p:spPr>
            <a:xfrm>
              <a:off x="12753" y="6105"/>
              <a:ext cx="4426" cy="3136"/>
            </a:xfrm>
            <a:prstGeom prst="roundRect">
              <a:avLst/>
            </a:prstGeom>
          </p:spPr>
        </p:pic>
        <p:sp>
          <p:nvSpPr>
            <p:cNvPr id="23" name="文本框 18"/>
            <p:cNvSpPr txBox="1"/>
            <p:nvPr/>
          </p:nvSpPr>
          <p:spPr>
            <a:xfrm>
              <a:off x="13590" y="9241"/>
              <a:ext cx="2751" cy="653"/>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电商娱乐</a:t>
              </a:r>
              <a:endParaRPr lang="en-US" altLang="zh-CN" dirty="0">
                <a:latin typeface="微软雅黑" panose="020B0503020204020204" charset="-122"/>
                <a:ea typeface="微软雅黑" panose="020B0503020204020204" charset="-122"/>
                <a:cs typeface="微软雅黑" panose="020B0503020204020204" charset="-122"/>
              </a:endParaRPr>
            </a:p>
          </p:txBody>
        </p:sp>
      </p:grpSp>
      <p:sp>
        <p:nvSpPr>
          <p:cNvPr id="4" name="Rectangle 3"/>
          <p:cNvSpPr/>
          <p:nvPr/>
        </p:nvSpPr>
        <p:spPr>
          <a:xfrm>
            <a:off x="4140558" y="5985359"/>
            <a:ext cx="3565230"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通过互联网进行内容传播和快速学习如网易公开课、</a:t>
            </a:r>
            <a:r>
              <a:rPr lang="en-US" altLang="zh-CN" sz="1600" dirty="0">
                <a:latin typeface="微软雅黑 Light" panose="020B0502040204020203" charset="-122"/>
                <a:ea typeface="微软雅黑 Light" panose="020B0502040204020203" charset="-122"/>
                <a:cs typeface="微软雅黑 Light" panose="020B0502040204020203" charset="-122"/>
              </a:rPr>
              <a:t>MOOC</a:t>
            </a:r>
            <a:r>
              <a:rPr lang="zh-CN" altLang="en-US" sz="1600" dirty="0">
                <a:latin typeface="微软雅黑 Light" panose="020B0502040204020203" charset="-122"/>
                <a:ea typeface="微软雅黑 Light" panose="020B0502040204020203" charset="-122"/>
                <a:cs typeface="微软雅黑 Light" panose="020B0502040204020203" charset="-122"/>
              </a:rPr>
              <a:t>、百度教育等</a:t>
            </a:r>
            <a:endParaRPr lang="en-US" altLang="zh-CN" sz="1600" dirty="0">
              <a:latin typeface="微软雅黑 Light" panose="020B0502040204020203" charset="-122"/>
              <a:ea typeface="微软雅黑 Light" panose="020B0502040204020203" charset="-122"/>
              <a:cs typeface="微软雅黑 Light" panose="020B0502040204020203" charset="-122"/>
            </a:endParaRPr>
          </a:p>
        </p:txBody>
      </p:sp>
      <p:sp>
        <p:nvSpPr>
          <p:cNvPr id="9" name="Rectangle 8"/>
          <p:cNvSpPr/>
          <p:nvPr/>
        </p:nvSpPr>
        <p:spPr>
          <a:xfrm>
            <a:off x="8461734" y="5985360"/>
            <a:ext cx="3122842"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可多人同时参与的购物</a:t>
            </a:r>
            <a:r>
              <a:rPr lang="zh-CN" altLang="en-US" sz="1600">
                <a:latin typeface="微软雅黑 Light" panose="020B0502040204020203" charset="-122"/>
                <a:ea typeface="微软雅黑 Light" panose="020B0502040204020203" charset="-122"/>
                <a:cs typeface="微软雅黑 Light" panose="020B0502040204020203" charset="-122"/>
              </a:rPr>
              <a:t>娱乐等</a:t>
            </a:r>
            <a:endParaRPr lang="en-US" altLang="zh-CN" sz="1600" dirty="0">
              <a:latin typeface="微软雅黑 Light" panose="020B0502040204020203" charset="-122"/>
              <a:ea typeface="微软雅黑 Light" panose="020B0502040204020203" charset="-122"/>
              <a:cs typeface="微软雅黑 Light" panose="020B0502040204020203" charset="-122"/>
            </a:endParaRPr>
          </a:p>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如网购、网游、在线电影等</a:t>
            </a:r>
            <a:endParaRPr lang="en-US" altLang="zh-CN" sz="1600" dirty="0">
              <a:latin typeface="微软雅黑 Light" panose="020B0502040204020203" charset="-122"/>
              <a:ea typeface="微软雅黑 Light" panose="020B0502040204020203" charset="-122"/>
              <a:cs typeface="微软雅黑 Light" panose="020B0502040204020203" charset="-122"/>
            </a:endParaRPr>
          </a:p>
        </p:txBody>
      </p:sp>
      <p:sp>
        <p:nvSpPr>
          <p:cNvPr id="24" name="Rectangle 23"/>
          <p:cNvSpPr/>
          <p:nvPr/>
        </p:nvSpPr>
        <p:spPr>
          <a:xfrm>
            <a:off x="8270912" y="3279492"/>
            <a:ext cx="3504486"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实现新型金融</a:t>
            </a:r>
            <a:r>
              <a:rPr lang="zh-CN" altLang="en-US" sz="1600">
                <a:latin typeface="微软雅黑 Light" panose="020B0502040204020203" charset="-122"/>
                <a:ea typeface="微软雅黑 Light" panose="020B0502040204020203" charset="-122"/>
                <a:cs typeface="微软雅黑 Light" panose="020B0502040204020203" charset="-122"/>
              </a:rPr>
              <a:t>业务模式</a:t>
            </a:r>
            <a:r>
              <a:rPr lang="zh-CN" altLang="en-US" sz="1600" dirty="0">
                <a:latin typeface="微软雅黑 Light" panose="020B0502040204020203" charset="-122"/>
                <a:ea typeface="微软雅黑 Light" panose="020B0502040204020203" charset="-122"/>
                <a:cs typeface="微软雅黑 Light" panose="020B0502040204020203" charset="-122"/>
              </a:rPr>
              <a:t>，</a:t>
            </a:r>
            <a:r>
              <a:rPr lang="zh-CN" altLang="en-US" sz="1600">
                <a:latin typeface="微软雅黑 Light" panose="020B0502040204020203" charset="-122"/>
                <a:ea typeface="微软雅黑 Light" panose="020B0502040204020203" charset="-122"/>
                <a:cs typeface="微软雅黑 Light" panose="020B0502040204020203" charset="-122"/>
              </a:rPr>
              <a:t>如</a:t>
            </a:r>
            <a:r>
              <a:rPr lang="zh-CN" altLang="en-US" sz="1600" dirty="0">
                <a:latin typeface="微软雅黑 Light" panose="020B0502040204020203" charset="-122"/>
                <a:ea typeface="微软雅黑 Light" panose="020B0502040204020203" charset="-122"/>
                <a:cs typeface="微软雅黑 Light" panose="020B0502040204020203" charset="-122"/>
              </a:rPr>
              <a:t>众筹、</a:t>
            </a:r>
            <a:r>
              <a:rPr lang="en-US" altLang="zh-CN" sz="1600" dirty="0">
                <a:latin typeface="微软雅黑 Light" panose="020B0502040204020203" charset="-122"/>
                <a:ea typeface="微软雅黑 Light" panose="020B0502040204020203" charset="-122"/>
                <a:cs typeface="微软雅黑 Light" panose="020B0502040204020203" charset="-122"/>
              </a:rPr>
              <a:t>P2P</a:t>
            </a:r>
            <a:r>
              <a:rPr lang="zh-CN" altLang="en-US" sz="1600" dirty="0">
                <a:latin typeface="微软雅黑 Light" panose="020B0502040204020203" charset="-122"/>
                <a:ea typeface="微软雅黑 Light" panose="020B0502040204020203" charset="-122"/>
                <a:cs typeface="微软雅黑 Light" panose="020B0502040204020203" charset="-122"/>
              </a:rPr>
              <a:t>网贷、第三方支付、数字货币等</a:t>
            </a:r>
            <a:endParaRPr lang="en-US" sz="1600" dirty="0">
              <a:latin typeface="微软雅黑 Light" panose="020B0502040204020203" charset="-122"/>
              <a:ea typeface="微软雅黑 Light" panose="020B0502040204020203" charset="-122"/>
              <a:cs typeface="微软雅黑 Light" panose="020B0502040204020203" charset="-122"/>
            </a:endParaRPr>
          </a:p>
        </p:txBody>
      </p:sp>
      <p:sp>
        <p:nvSpPr>
          <p:cNvPr id="25" name="Rectangle 24"/>
          <p:cNvSpPr/>
          <p:nvPr/>
        </p:nvSpPr>
        <p:spPr>
          <a:xfrm>
            <a:off x="4235168" y="3279492"/>
            <a:ext cx="3232432"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网络成为公民表达政治意见、政治</a:t>
            </a:r>
            <a:r>
              <a:rPr lang="zh-CN" altLang="en-US" sz="1600">
                <a:latin typeface="微软雅黑 Light" panose="020B0502040204020203" charset="-122"/>
                <a:ea typeface="微软雅黑 Light" panose="020B0502040204020203" charset="-122"/>
                <a:cs typeface="微软雅黑 Light" panose="020B0502040204020203" charset="-122"/>
              </a:rPr>
              <a:t>偏好的新生空间</a:t>
            </a:r>
            <a:endParaRPr lang="en-US" sz="1600" dirty="0">
              <a:latin typeface="微软雅黑 Light" panose="020B0502040204020203" charset="-122"/>
              <a:ea typeface="微软雅黑 Light" panose="020B0502040204020203" charset="-122"/>
              <a:cs typeface="微软雅黑 Light" panose="020B0502040204020203" charset="-122"/>
            </a:endParaRPr>
          </a:p>
        </p:txBody>
      </p:sp>
      <p:sp>
        <p:nvSpPr>
          <p:cNvPr id="26" name="Rectangle 25"/>
          <p:cNvSpPr/>
          <p:nvPr/>
        </p:nvSpPr>
        <p:spPr>
          <a:xfrm>
            <a:off x="518759" y="3294771"/>
            <a:ext cx="3504486"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部署具备网络防御能力的人员和组织，能够具备网络战的先进信息技术</a:t>
            </a:r>
            <a:endParaRPr lang="en-US" sz="1600" dirty="0">
              <a:latin typeface="微软雅黑 Light" panose="020B0502040204020203" charset="-122"/>
              <a:ea typeface="微软雅黑 Light" panose="020B0502040204020203" charset="-122"/>
              <a:cs typeface="微软雅黑 Light" panose="020B0502040204020203" charset="-122"/>
            </a:endParaRPr>
          </a:p>
        </p:txBody>
      </p:sp>
      <p:sp>
        <p:nvSpPr>
          <p:cNvPr id="27" name="Rectangle 26"/>
          <p:cNvSpPr/>
          <p:nvPr/>
        </p:nvSpPr>
        <p:spPr>
          <a:xfrm>
            <a:off x="518759" y="5985359"/>
            <a:ext cx="3504486" cy="584775"/>
          </a:xfrm>
          <a:prstGeom prst="rect">
            <a:avLst/>
          </a:prstGeom>
        </p:spPr>
        <p:txBody>
          <a:bodyPr wrap="square">
            <a:spAutoFit/>
          </a:bodyPr>
          <a:lstStyle/>
          <a:p>
            <a:pPr algn="just">
              <a:spcBef>
                <a:spcPct val="0"/>
              </a:spcBef>
            </a:pPr>
            <a:r>
              <a:rPr lang="zh-CN" altLang="en-US" sz="1600" dirty="0">
                <a:latin typeface="微软雅黑 Light" panose="020B0502040204020203" charset="-122"/>
                <a:ea typeface="微软雅黑 Light" panose="020B0502040204020203" charset="-122"/>
                <a:cs typeface="微软雅黑 Light" panose="020B0502040204020203" charset="-122"/>
              </a:rPr>
              <a:t>利用无线网络实现患者于医务人员、医疗机构、医疗设备间的互动</a:t>
            </a:r>
            <a:endParaRPr lang="en-US" sz="1600" dirty="0">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89A7A-1C21-4AC7-A298-18D57E506894}"/>
              </a:ext>
            </a:extLst>
          </p:cNvPr>
          <p:cNvSpPr>
            <a:spLocks noGrp="1"/>
          </p:cNvSpPr>
          <p:nvPr>
            <p:ph type="title"/>
          </p:nvPr>
        </p:nvSpPr>
        <p:spPr/>
        <p:txBody>
          <a:bodyPr/>
          <a:lstStyle/>
          <a:p>
            <a:pPr algn="l"/>
            <a:r>
              <a:rPr lang="zh-CN" altLang="en-US" dirty="0">
                <a:solidFill>
                  <a:srgbClr val="FF0000"/>
                </a:solidFill>
              </a:rPr>
              <a:t>网络在改变我们的生活</a:t>
            </a:r>
          </a:p>
        </p:txBody>
      </p:sp>
      <p:sp>
        <p:nvSpPr>
          <p:cNvPr id="3" name="内容占位符 2">
            <a:extLst>
              <a:ext uri="{FF2B5EF4-FFF2-40B4-BE49-F238E27FC236}">
                <a16:creationId xmlns:a16="http://schemas.microsoft.com/office/drawing/2014/main" id="{A576DD77-C9D6-46C1-B1B2-A993811D31D7}"/>
              </a:ext>
            </a:extLst>
          </p:cNvPr>
          <p:cNvSpPr txBox="1">
            <a:spLocks/>
          </p:cNvSpPr>
          <p:nvPr/>
        </p:nvSpPr>
        <p:spPr>
          <a:xfrm>
            <a:off x="512379" y="1354132"/>
            <a:ext cx="6421339" cy="3905109"/>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spcBef>
                <a:spcPts val="300"/>
              </a:spcBef>
            </a:pPr>
            <a:r>
              <a:rPr kumimoji="1" lang="zh-CN" altLang="en-US" sz="2400" dirty="0"/>
              <a:t>直播：春晚、游戏，还是带货？</a:t>
            </a:r>
            <a:endParaRPr kumimoji="1" lang="en-US" altLang="zh-CN" sz="2400" dirty="0"/>
          </a:p>
          <a:p>
            <a:pPr>
              <a:spcBef>
                <a:spcPts val="300"/>
              </a:spcBef>
            </a:pPr>
            <a:r>
              <a:rPr lang="zh-CN" altLang="en-US" sz="2400" dirty="0"/>
              <a:t>习总书记在陕西柞水县金米村考察</a:t>
            </a:r>
            <a:endParaRPr lang="en-US" altLang="zh-CN" sz="2400" dirty="0"/>
          </a:p>
          <a:p>
            <a:pPr lvl="1">
              <a:spcBef>
                <a:spcPts val="300"/>
              </a:spcBef>
            </a:pPr>
            <a:r>
              <a:rPr lang="zh-CN" altLang="en-US" sz="2000" dirty="0"/>
              <a:t>电商作为新兴业态，既可以推销农副产品、帮助群众脱贫致富，又可以推动乡村振兴，是大有可为的</a:t>
            </a:r>
            <a:endParaRPr lang="en-US" altLang="zh-CN" sz="2000" dirty="0"/>
          </a:p>
          <a:p>
            <a:pPr>
              <a:spcBef>
                <a:spcPts val="300"/>
              </a:spcBef>
            </a:pPr>
            <a:r>
              <a:rPr lang="zh-CN" altLang="en-US" sz="2400" dirty="0"/>
              <a:t>女副县长雪地策马奔腾</a:t>
            </a:r>
          </a:p>
          <a:p>
            <a:pPr lvl="1">
              <a:spcBef>
                <a:spcPts val="300"/>
              </a:spcBef>
            </a:pPr>
            <a:r>
              <a:rPr lang="zh-CN" altLang="en-US" sz="2000" dirty="0"/>
              <a:t>新疆伊犁州昭苏县</a:t>
            </a:r>
            <a:r>
              <a:rPr lang="en-US" altLang="zh-CN" sz="2000" dirty="0"/>
              <a:t>@2020</a:t>
            </a:r>
            <a:r>
              <a:rPr lang="zh-CN" altLang="en-US" sz="2000" dirty="0"/>
              <a:t>年</a:t>
            </a:r>
            <a:r>
              <a:rPr lang="en-US" altLang="zh-CN" sz="2000" dirty="0"/>
              <a:t>11</a:t>
            </a:r>
            <a:r>
              <a:rPr lang="zh-CN" altLang="en-US" sz="2000" dirty="0"/>
              <a:t>月</a:t>
            </a:r>
            <a:endParaRPr lang="en-US" altLang="zh-CN" sz="2000" dirty="0"/>
          </a:p>
          <a:p>
            <a:pPr lvl="1">
              <a:spcBef>
                <a:spcPts val="300"/>
              </a:spcBef>
            </a:pPr>
            <a:r>
              <a:rPr lang="zh-CN" altLang="en-US" sz="2000" dirty="0"/>
              <a:t>在抖音上宣传旅游和推销农产品</a:t>
            </a:r>
            <a:endParaRPr lang="en-US" altLang="zh-CN" sz="2000" dirty="0"/>
          </a:p>
          <a:p>
            <a:pPr lvl="1">
              <a:spcBef>
                <a:spcPts val="300"/>
              </a:spcBef>
            </a:pPr>
            <a:r>
              <a:rPr lang="en-US" altLang="zh-CN" sz="2000" dirty="0"/>
              <a:t>18</a:t>
            </a:r>
            <a:r>
              <a:rPr lang="zh-CN" altLang="en-US" sz="2000" dirty="0"/>
              <a:t>场次直播带货，销售</a:t>
            </a:r>
            <a:r>
              <a:rPr lang="en-US" altLang="zh-CN" sz="2000" dirty="0"/>
              <a:t>97</a:t>
            </a:r>
            <a:r>
              <a:rPr lang="zh-CN" altLang="en-US" sz="2000" dirty="0"/>
              <a:t>万元农副产品</a:t>
            </a:r>
            <a:endParaRPr lang="en-US" altLang="zh-CN" sz="2000" dirty="0"/>
          </a:p>
          <a:p>
            <a:pPr lvl="1">
              <a:spcBef>
                <a:spcPts val="300"/>
              </a:spcBef>
            </a:pPr>
            <a:endParaRPr kumimoji="1" lang="zh-CN" altLang="en-US" dirty="0"/>
          </a:p>
        </p:txBody>
      </p:sp>
      <p:pic>
        <p:nvPicPr>
          <p:cNvPr id="4" name="Picture 2">
            <a:extLst>
              <a:ext uri="{FF2B5EF4-FFF2-40B4-BE49-F238E27FC236}">
                <a16:creationId xmlns:a16="http://schemas.microsoft.com/office/drawing/2014/main" id="{D1B2B608-9AFF-41AD-AEDB-19201E97BBD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559038" y="1517159"/>
            <a:ext cx="3794762" cy="233022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5" name="十二角星 5">
            <a:extLst>
              <a:ext uri="{FF2B5EF4-FFF2-40B4-BE49-F238E27FC236}">
                <a16:creationId xmlns:a16="http://schemas.microsoft.com/office/drawing/2014/main" id="{459B9A74-8D03-4D3A-9FD9-211841465946}"/>
              </a:ext>
            </a:extLst>
          </p:cNvPr>
          <p:cNvSpPr/>
          <p:nvPr/>
        </p:nvSpPr>
        <p:spPr>
          <a:xfrm>
            <a:off x="6508531" y="1354132"/>
            <a:ext cx="2102069" cy="1051035"/>
          </a:xfrm>
          <a:prstGeom prst="star12">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C00000"/>
                </a:solidFill>
              </a:rPr>
              <a:t>直播</a:t>
            </a:r>
            <a:endParaRPr kumimoji="1" lang="zh-CN" altLang="en-US" dirty="0">
              <a:solidFill>
                <a:srgbClr val="C00000"/>
              </a:solidFill>
            </a:endParaRPr>
          </a:p>
        </p:txBody>
      </p:sp>
      <p:pic>
        <p:nvPicPr>
          <p:cNvPr id="6" name="videolib_repo_2011_29_1wzvl34a9bg_SD_1wzvl34a9bg-mobile.mp4" descr="videolib_repo_2011_29_1wzvl34a9bg_SD_1wzvl34a9bg-mobile.mp4">
            <a:hlinkClick r:id="" action="ppaction://media"/>
            <a:extLst>
              <a:ext uri="{FF2B5EF4-FFF2-40B4-BE49-F238E27FC236}">
                <a16:creationId xmlns:a16="http://schemas.microsoft.com/office/drawing/2014/main" id="{E877269F-3930-4138-9F71-2A3F5E27935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59036" y="4098812"/>
            <a:ext cx="3794764" cy="2134555"/>
          </a:xfrm>
          <a:prstGeom prst="rect">
            <a:avLst/>
          </a:prstGeom>
        </p:spPr>
      </p:pic>
      <p:pic>
        <p:nvPicPr>
          <p:cNvPr id="7" name="Picture 2">
            <a:extLst>
              <a:ext uri="{FF2B5EF4-FFF2-40B4-BE49-F238E27FC236}">
                <a16:creationId xmlns:a16="http://schemas.microsoft.com/office/drawing/2014/main" id="{0FF28D32-79DF-481D-8BA2-F4136D3AFDA3}"/>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46819" y="3938356"/>
            <a:ext cx="1432802" cy="87908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DB533FDC-13D7-4095-AB27-21A32004634A}"/>
              </a:ext>
            </a:extLst>
          </p:cNvPr>
          <p:cNvSpPr/>
          <p:nvPr/>
        </p:nvSpPr>
        <p:spPr>
          <a:xfrm>
            <a:off x="650743" y="5247503"/>
            <a:ext cx="5989908" cy="911981"/>
          </a:xfrm>
          <a:prstGeom prst="rect">
            <a:avLst/>
          </a:prstGeom>
          <a:ln>
            <a:solidFill>
              <a:srgbClr val="C00000"/>
            </a:solidFill>
          </a:ln>
        </p:spPr>
        <p:txBody>
          <a:bodyPr wrap="square">
            <a:spAutoFit/>
          </a:bodyPr>
          <a:lstStyle/>
          <a:p>
            <a:pPr lvl="0" algn="ctr">
              <a:lnSpc>
                <a:spcPct val="120000"/>
              </a:lnSpc>
              <a:spcBef>
                <a:spcPts val="300"/>
              </a:spcBef>
            </a:pPr>
            <a:r>
              <a:rPr kumimoji="1" lang="zh-CN" altLang="en-US" sz="2400" dirty="0">
                <a:solidFill>
                  <a:prstClr val="black"/>
                </a:solidFill>
                <a:latin typeface="Microsoft YaHei" panose="020B0503020204020204" pitchFamily="34" charset="-122"/>
                <a:ea typeface="Microsoft YaHei" panose="020B0503020204020204" pitchFamily="34" charset="-122"/>
              </a:rPr>
              <a:t>新时代的“新农业”</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algn="ctr">
              <a:lnSpc>
                <a:spcPct val="120000"/>
              </a:lnSpc>
              <a:spcBef>
                <a:spcPts val="300"/>
              </a:spcBef>
            </a:pPr>
            <a:r>
              <a:rPr kumimoji="1" lang="zh-CN" altLang="en-US" sz="2000" dirty="0">
                <a:solidFill>
                  <a:prstClr val="black"/>
                </a:solidFill>
                <a:latin typeface="Microsoft YaHei" panose="020B0503020204020204" pitchFamily="34" charset="-122"/>
                <a:ea typeface="Microsoft YaHei" panose="020B0503020204020204" pitchFamily="34" charset="-122"/>
              </a:rPr>
              <a:t>直播成为新农活  手机成为新农具  数据成为新资产</a:t>
            </a:r>
            <a:endParaRPr kumimoji="1"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1367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6F863-2C65-48FD-AD4C-346650EA600C}"/>
              </a:ext>
            </a:extLst>
          </p:cNvPr>
          <p:cNvSpPr>
            <a:spLocks noGrp="1"/>
          </p:cNvSpPr>
          <p:nvPr>
            <p:ph type="title"/>
          </p:nvPr>
        </p:nvSpPr>
        <p:spPr/>
        <p:txBody>
          <a:bodyPr>
            <a:normAutofit/>
          </a:bodyPr>
          <a:lstStyle/>
          <a:p>
            <a:pPr algn="l"/>
            <a:r>
              <a:rPr lang="zh-CN" altLang="en-US" dirty="0">
                <a:solidFill>
                  <a:srgbClr val="FF0000"/>
                </a:solidFill>
              </a:rPr>
              <a:t>网络在军事领域的应用</a:t>
            </a:r>
          </a:p>
        </p:txBody>
      </p:sp>
      <p:pic>
        <p:nvPicPr>
          <p:cNvPr id="3" name="图片 2">
            <a:extLst>
              <a:ext uri="{FF2B5EF4-FFF2-40B4-BE49-F238E27FC236}">
                <a16:creationId xmlns:a16="http://schemas.microsoft.com/office/drawing/2014/main" id="{7B808221-C1FB-4BF5-A835-FA0574EE029B}"/>
              </a:ext>
            </a:extLst>
          </p:cNvPr>
          <p:cNvPicPr>
            <a:picLocks noChangeAspect="1"/>
          </p:cNvPicPr>
          <p:nvPr/>
        </p:nvPicPr>
        <p:blipFill>
          <a:blip r:embed="rId3"/>
          <a:stretch>
            <a:fillRect/>
          </a:stretch>
        </p:blipFill>
        <p:spPr>
          <a:xfrm>
            <a:off x="7195879" y="1315637"/>
            <a:ext cx="4664881" cy="4879114"/>
          </a:xfrm>
          <a:prstGeom prst="rect">
            <a:avLst/>
          </a:prstGeom>
          <a:ln>
            <a:solidFill>
              <a:schemeClr val="bg2">
                <a:lumMod val="75000"/>
              </a:schemeClr>
            </a:solidFill>
          </a:ln>
        </p:spPr>
      </p:pic>
      <p:pic>
        <p:nvPicPr>
          <p:cNvPr id="4" name="图片 3">
            <a:extLst>
              <a:ext uri="{FF2B5EF4-FFF2-40B4-BE49-F238E27FC236}">
                <a16:creationId xmlns:a16="http://schemas.microsoft.com/office/drawing/2014/main" id="{06CBD77B-B450-42DA-8D5C-60A11F643A8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35580" y="4889974"/>
            <a:ext cx="2927698" cy="1304777"/>
          </a:xfrm>
          <a:prstGeom prst="rect">
            <a:avLst/>
          </a:prstGeom>
          <a:ln>
            <a:solidFill>
              <a:schemeClr val="bg2">
                <a:lumMod val="75000"/>
              </a:schemeClr>
            </a:solidFill>
          </a:ln>
        </p:spPr>
      </p:pic>
      <p:pic>
        <p:nvPicPr>
          <p:cNvPr id="5" name="图片 4">
            <a:extLst>
              <a:ext uri="{FF2B5EF4-FFF2-40B4-BE49-F238E27FC236}">
                <a16:creationId xmlns:a16="http://schemas.microsoft.com/office/drawing/2014/main" id="{DC34FFA2-30FC-49AF-BB89-7858FD12BA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24695" y="4889974"/>
            <a:ext cx="2927698" cy="1304777"/>
          </a:xfrm>
          <a:prstGeom prst="rect">
            <a:avLst/>
          </a:prstGeom>
          <a:ln>
            <a:solidFill>
              <a:schemeClr val="bg2">
                <a:lumMod val="75000"/>
              </a:schemeClr>
            </a:solidFill>
          </a:ln>
        </p:spPr>
      </p:pic>
      <p:sp>
        <p:nvSpPr>
          <p:cNvPr id="6" name="内容占位符 9">
            <a:extLst>
              <a:ext uri="{FF2B5EF4-FFF2-40B4-BE49-F238E27FC236}">
                <a16:creationId xmlns:a16="http://schemas.microsoft.com/office/drawing/2014/main" id="{68532139-9AB4-43A8-9F87-43ECA6CEFF5B}"/>
              </a:ext>
            </a:extLst>
          </p:cNvPr>
          <p:cNvSpPr txBox="1">
            <a:spLocks/>
          </p:cNvSpPr>
          <p:nvPr/>
        </p:nvSpPr>
        <p:spPr>
          <a:xfrm>
            <a:off x="478932" y="1315637"/>
            <a:ext cx="6559889" cy="3474388"/>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pPr>
            <a:r>
              <a:rPr lang="zh-CN" altLang="en-US" sz="2400" dirty="0"/>
              <a:t>你喜欢“玩”开飞机的游戏吗？</a:t>
            </a:r>
            <a:endParaRPr lang="en-US" altLang="zh-CN" sz="2400" dirty="0"/>
          </a:p>
          <a:p>
            <a:pPr lvl="1">
              <a:lnSpc>
                <a:spcPct val="110000"/>
              </a:lnSpc>
            </a:pPr>
            <a:r>
              <a:rPr lang="zh-CN" altLang="en-US" sz="2000" dirty="0"/>
              <a:t>无人机作战：卫星中继</a:t>
            </a:r>
            <a:endParaRPr lang="en-US" altLang="zh-CN" sz="2000" dirty="0"/>
          </a:p>
          <a:p>
            <a:pPr lvl="1">
              <a:lnSpc>
                <a:spcPct val="110000"/>
              </a:lnSpc>
            </a:pPr>
            <a:r>
              <a:rPr lang="zh-CN" altLang="en-US" sz="2000" dirty="0"/>
              <a:t>可靠且实时的控制（抗干扰</a:t>
            </a:r>
            <a:r>
              <a:rPr lang="en-US" altLang="zh-CN" sz="2000" dirty="0"/>
              <a:t>/</a:t>
            </a:r>
            <a:r>
              <a:rPr lang="zh-CN" altLang="en-US" sz="2000" dirty="0"/>
              <a:t>保密）</a:t>
            </a:r>
            <a:endParaRPr lang="en-US" altLang="zh-CN" sz="2000" dirty="0"/>
          </a:p>
          <a:p>
            <a:pPr lvl="1">
              <a:lnSpc>
                <a:spcPct val="110000"/>
              </a:lnSpc>
            </a:pPr>
            <a:r>
              <a:rPr lang="zh-CN" altLang="en-US" sz="2000" dirty="0"/>
              <a:t>现场信息实时反馈（高清视频）</a:t>
            </a:r>
            <a:endParaRPr lang="en-US" altLang="zh-CN" sz="2000" dirty="0"/>
          </a:p>
          <a:p>
            <a:pPr>
              <a:lnSpc>
                <a:spcPct val="110000"/>
              </a:lnSpc>
            </a:pPr>
            <a:r>
              <a:rPr lang="zh-CN" altLang="en-US" sz="2400" dirty="0"/>
              <a:t>还有什么其他无人设备</a:t>
            </a:r>
            <a:endParaRPr lang="en-US" altLang="zh-CN" sz="2400" dirty="0"/>
          </a:p>
          <a:p>
            <a:pPr lvl="1">
              <a:lnSpc>
                <a:spcPct val="110000"/>
              </a:lnSpc>
            </a:pPr>
            <a:r>
              <a:rPr lang="zh-CN" altLang="en-US" sz="2000" dirty="0"/>
              <a:t>无人坦克，无人舰船，无人潜艇，卫星</a:t>
            </a:r>
            <a:r>
              <a:rPr lang="en-US" altLang="zh-CN" sz="2000" dirty="0"/>
              <a:t>……</a:t>
            </a:r>
          </a:p>
          <a:p>
            <a:pPr lvl="1">
              <a:lnSpc>
                <a:spcPct val="110000"/>
              </a:lnSpc>
            </a:pPr>
            <a:r>
              <a:rPr lang="zh-CN" altLang="en-US" sz="2000" dirty="0"/>
              <a:t>水深网络的声呐通信，深空探索的激光通信</a:t>
            </a:r>
          </a:p>
          <a:p>
            <a:pPr lvl="1">
              <a:lnSpc>
                <a:spcPct val="110000"/>
              </a:lnSpc>
            </a:pPr>
            <a:r>
              <a:rPr lang="zh-CN" altLang="en-US" sz="2000" dirty="0"/>
              <a:t>不仅仅是通信：无人机的精确制导</a:t>
            </a:r>
            <a:endParaRPr lang="en-US" altLang="zh-CN" sz="2000" dirty="0"/>
          </a:p>
        </p:txBody>
      </p:sp>
    </p:spTree>
    <p:extLst>
      <p:ext uri="{BB962C8B-B14F-4D97-AF65-F5344CB8AC3E}">
        <p14:creationId xmlns:p14="http://schemas.microsoft.com/office/powerpoint/2010/main" val="389890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A7530-1E37-4823-9201-6850EE1B57B1}"/>
              </a:ext>
            </a:extLst>
          </p:cNvPr>
          <p:cNvSpPr>
            <a:spLocks noGrp="1"/>
          </p:cNvSpPr>
          <p:nvPr>
            <p:ph type="title"/>
          </p:nvPr>
        </p:nvSpPr>
        <p:spPr/>
        <p:txBody>
          <a:bodyPr/>
          <a:lstStyle/>
          <a:p>
            <a:pPr algn="l"/>
            <a:r>
              <a:rPr lang="zh-CN" altLang="en-US" dirty="0">
                <a:solidFill>
                  <a:srgbClr val="FF0000"/>
                </a:solidFill>
              </a:rPr>
              <a:t>互联网成为网络空间的核心</a:t>
            </a:r>
          </a:p>
        </p:txBody>
      </p:sp>
      <p:pic>
        <p:nvPicPr>
          <p:cNvPr id="3" name="图片 2">
            <a:extLst>
              <a:ext uri="{FF2B5EF4-FFF2-40B4-BE49-F238E27FC236}">
                <a16:creationId xmlns:a16="http://schemas.microsoft.com/office/drawing/2014/main" id="{90F3A903-7174-41CA-A3A8-2EE4A76A34C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29422" y="1450909"/>
            <a:ext cx="1718310" cy="753935"/>
          </a:xfrm>
          <a:prstGeom prst="rect">
            <a:avLst/>
          </a:prstGeom>
          <a:ln>
            <a:solidFill>
              <a:schemeClr val="bg2">
                <a:lumMod val="75000"/>
              </a:schemeClr>
            </a:solidFill>
          </a:ln>
        </p:spPr>
      </p:pic>
      <p:sp>
        <p:nvSpPr>
          <p:cNvPr id="4" name="矩形 11">
            <a:extLst>
              <a:ext uri="{FF2B5EF4-FFF2-40B4-BE49-F238E27FC236}">
                <a16:creationId xmlns:a16="http://schemas.microsoft.com/office/drawing/2014/main" id="{FBF6DFC5-4000-405A-9252-A501B2C0EF3E}"/>
              </a:ext>
            </a:extLst>
          </p:cNvPr>
          <p:cNvSpPr>
            <a:spLocks noChangeArrowheads="1"/>
          </p:cNvSpPr>
          <p:nvPr/>
        </p:nvSpPr>
        <p:spPr bwMode="auto">
          <a:xfrm>
            <a:off x="6232839" y="2230199"/>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能源互联网</a:t>
            </a:r>
          </a:p>
        </p:txBody>
      </p:sp>
      <p:pic>
        <p:nvPicPr>
          <p:cNvPr id="5" name="图片 4">
            <a:extLst>
              <a:ext uri="{FF2B5EF4-FFF2-40B4-BE49-F238E27FC236}">
                <a16:creationId xmlns:a16="http://schemas.microsoft.com/office/drawing/2014/main" id="{6996CD8B-9936-4F0A-BF6B-1961B347650C}"/>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9843530" y="1434186"/>
            <a:ext cx="1717199" cy="752400"/>
          </a:xfrm>
          <a:prstGeom prst="rect">
            <a:avLst/>
          </a:prstGeom>
          <a:ln>
            <a:solidFill>
              <a:schemeClr val="bg2">
                <a:lumMod val="75000"/>
              </a:schemeClr>
            </a:solidFill>
          </a:ln>
        </p:spPr>
      </p:pic>
      <p:sp>
        <p:nvSpPr>
          <p:cNvPr id="6" name="矩形 11">
            <a:extLst>
              <a:ext uri="{FF2B5EF4-FFF2-40B4-BE49-F238E27FC236}">
                <a16:creationId xmlns:a16="http://schemas.microsoft.com/office/drawing/2014/main" id="{0067584D-37D1-4992-8DDD-DB7362FCE381}"/>
              </a:ext>
            </a:extLst>
          </p:cNvPr>
          <p:cNvSpPr>
            <a:spLocks noChangeArrowheads="1"/>
          </p:cNvSpPr>
          <p:nvPr/>
        </p:nvSpPr>
        <p:spPr bwMode="auto">
          <a:xfrm>
            <a:off x="10023553" y="2209096"/>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互联网</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a:t>
            </a:r>
          </a:p>
        </p:txBody>
      </p:sp>
      <p:pic>
        <p:nvPicPr>
          <p:cNvPr id="7" name="图片 6">
            <a:extLst>
              <a:ext uri="{FF2B5EF4-FFF2-40B4-BE49-F238E27FC236}">
                <a16:creationId xmlns:a16="http://schemas.microsoft.com/office/drawing/2014/main" id="{51823568-BED1-4D5E-A510-2DE6079DA175}"/>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8040429" y="1434186"/>
            <a:ext cx="1719109" cy="752400"/>
          </a:xfrm>
          <a:prstGeom prst="rect">
            <a:avLst/>
          </a:prstGeom>
          <a:ln>
            <a:solidFill>
              <a:schemeClr val="bg2">
                <a:lumMod val="75000"/>
              </a:schemeClr>
            </a:solidFill>
          </a:ln>
        </p:spPr>
      </p:pic>
      <p:sp>
        <p:nvSpPr>
          <p:cNvPr id="8" name="矩形 11">
            <a:extLst>
              <a:ext uri="{FF2B5EF4-FFF2-40B4-BE49-F238E27FC236}">
                <a16:creationId xmlns:a16="http://schemas.microsoft.com/office/drawing/2014/main" id="{5EE7EC6F-273A-4F19-A3A2-832CE8D1954A}"/>
              </a:ext>
            </a:extLst>
          </p:cNvPr>
          <p:cNvSpPr>
            <a:spLocks noChangeArrowheads="1"/>
          </p:cNvSpPr>
          <p:nvPr/>
        </p:nvSpPr>
        <p:spPr bwMode="auto">
          <a:xfrm>
            <a:off x="7982333"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工业互联网</a:t>
            </a:r>
          </a:p>
        </p:txBody>
      </p:sp>
      <p:sp>
        <p:nvSpPr>
          <p:cNvPr id="9" name="矩形 11">
            <a:extLst>
              <a:ext uri="{FF2B5EF4-FFF2-40B4-BE49-F238E27FC236}">
                <a16:creationId xmlns:a16="http://schemas.microsoft.com/office/drawing/2014/main" id="{9FAB7CEE-7122-4352-B0CF-0AEA8AB4E8AD}"/>
              </a:ext>
            </a:extLst>
          </p:cNvPr>
          <p:cNvSpPr>
            <a:spLocks noChangeArrowheads="1"/>
          </p:cNvSpPr>
          <p:nvPr/>
        </p:nvSpPr>
        <p:spPr bwMode="auto">
          <a:xfrm>
            <a:off x="4457544"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金融互联网</a:t>
            </a:r>
          </a:p>
        </p:txBody>
      </p:sp>
      <p:pic>
        <p:nvPicPr>
          <p:cNvPr id="10" name="图片 9">
            <a:extLst>
              <a:ext uri="{FF2B5EF4-FFF2-40B4-BE49-F238E27FC236}">
                <a16:creationId xmlns:a16="http://schemas.microsoft.com/office/drawing/2014/main" id="{F08A2B02-E63B-4794-93C9-CEEEE84FA9CB}"/>
              </a:ext>
            </a:extLst>
          </p:cNvPr>
          <p:cNvPicPr>
            <a:picLocks/>
          </p:cNvPicPr>
          <p:nvPr/>
        </p:nvPicPr>
        <p:blipFill>
          <a:blip r:embed="rId6" cstate="print">
            <a:extLst>
              <a:ext uri="{28A0092B-C50C-407E-A947-70E740481C1C}">
                <a14:useLocalDpi xmlns:a14="http://schemas.microsoft.com/office/drawing/2010/main"/>
              </a:ext>
            </a:extLst>
          </a:blip>
          <a:stretch>
            <a:fillRect/>
          </a:stretch>
        </p:blipFill>
        <p:spPr>
          <a:xfrm>
            <a:off x="6239269" y="1450909"/>
            <a:ext cx="1717199" cy="752121"/>
          </a:xfrm>
          <a:prstGeom prst="rect">
            <a:avLst/>
          </a:prstGeom>
          <a:ln>
            <a:solidFill>
              <a:schemeClr val="bg2">
                <a:lumMod val="75000"/>
              </a:schemeClr>
            </a:solidFill>
          </a:ln>
        </p:spPr>
      </p:pic>
      <p:pic>
        <p:nvPicPr>
          <p:cNvPr id="11" name="图片 10">
            <a:extLst>
              <a:ext uri="{FF2B5EF4-FFF2-40B4-BE49-F238E27FC236}">
                <a16:creationId xmlns:a16="http://schemas.microsoft.com/office/drawing/2014/main" id="{D8DDB718-A408-4210-B19B-32A64656640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867525" y="4944981"/>
            <a:ext cx="1669208" cy="1253330"/>
          </a:xfrm>
          <a:prstGeom prst="rect">
            <a:avLst/>
          </a:prstGeom>
        </p:spPr>
      </p:pic>
      <p:pic>
        <p:nvPicPr>
          <p:cNvPr id="12" name="图片 11">
            <a:extLst>
              <a:ext uri="{FF2B5EF4-FFF2-40B4-BE49-F238E27FC236}">
                <a16:creationId xmlns:a16="http://schemas.microsoft.com/office/drawing/2014/main" id="{7CED144D-38A8-4426-A763-B69FF0DC741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48632" y="5440845"/>
            <a:ext cx="1551069" cy="699391"/>
          </a:xfrm>
          <a:prstGeom prst="rect">
            <a:avLst/>
          </a:prstGeom>
        </p:spPr>
      </p:pic>
      <p:pic>
        <p:nvPicPr>
          <p:cNvPr id="13" name="图片 12">
            <a:extLst>
              <a:ext uri="{FF2B5EF4-FFF2-40B4-BE49-F238E27FC236}">
                <a16:creationId xmlns:a16="http://schemas.microsoft.com/office/drawing/2014/main" id="{668D1A2C-5251-4BFC-9424-38456ED4EE9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608778" y="5170087"/>
            <a:ext cx="1755304" cy="1161829"/>
          </a:xfrm>
          <a:prstGeom prst="rect">
            <a:avLst/>
          </a:prstGeom>
        </p:spPr>
      </p:pic>
      <p:sp>
        <p:nvSpPr>
          <p:cNvPr id="14" name="椭圆 13">
            <a:extLst>
              <a:ext uri="{FF2B5EF4-FFF2-40B4-BE49-F238E27FC236}">
                <a16:creationId xmlns:a16="http://schemas.microsoft.com/office/drawing/2014/main" id="{FE40743D-3CD5-482B-B4C9-5D41D76CDEBE}"/>
              </a:ext>
            </a:extLst>
          </p:cNvPr>
          <p:cNvSpPr/>
          <p:nvPr/>
        </p:nvSpPr>
        <p:spPr>
          <a:xfrm>
            <a:off x="3429322" y="4197397"/>
            <a:ext cx="7272808" cy="1193565"/>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rgbClr val="5B307E"/>
                </a:solidFill>
                <a:latin typeface="微软雅黑" panose="020B0503020204020204" pitchFamily="34" charset="-122"/>
                <a:ea typeface="微软雅黑" panose="020B0503020204020204" pitchFamily="34" charset="-122"/>
              </a:rPr>
              <a:t>互联网</a:t>
            </a:r>
            <a:r>
              <a:rPr lang="en-US" altLang="zh-CN" sz="2400" b="1" dirty="0">
                <a:solidFill>
                  <a:srgbClr val="5B307E"/>
                </a:solidFill>
                <a:latin typeface="微软雅黑" panose="020B0503020204020204" pitchFamily="34" charset="-122"/>
                <a:ea typeface="微软雅黑" panose="020B0503020204020204" pitchFamily="34" charset="-122"/>
              </a:rPr>
              <a:t/>
            </a:r>
            <a:br>
              <a:rPr lang="en-US" altLang="zh-CN" sz="2400" b="1" dirty="0">
                <a:solidFill>
                  <a:srgbClr val="5B307E"/>
                </a:solidFill>
                <a:latin typeface="微软雅黑" panose="020B0503020204020204" pitchFamily="34" charset="-122"/>
                <a:ea typeface="微软雅黑" panose="020B0503020204020204" pitchFamily="34" charset="-122"/>
              </a:rPr>
            </a:br>
            <a:r>
              <a:rPr lang="zh-CN" altLang="en-US" sz="2400" b="1" dirty="0">
                <a:solidFill>
                  <a:srgbClr val="5B307E"/>
                </a:solidFill>
                <a:latin typeface="微软雅黑" panose="020B0503020204020204" pitchFamily="34" charset="-122"/>
                <a:ea typeface="微软雅黑" panose="020B0503020204020204" pitchFamily="34" charset="-122"/>
              </a:rPr>
              <a:t>（下一代互联网</a:t>
            </a:r>
            <a:r>
              <a:rPr lang="en-US" altLang="zh-CN" sz="2400" b="1" dirty="0">
                <a:solidFill>
                  <a:srgbClr val="5B307E"/>
                </a:solidFill>
                <a:latin typeface="微软雅黑" panose="020B0503020204020204" pitchFamily="34" charset="-122"/>
                <a:ea typeface="微软雅黑" panose="020B0503020204020204" pitchFamily="34" charset="-122"/>
              </a:rPr>
              <a:t>/</a:t>
            </a:r>
            <a:r>
              <a:rPr lang="zh-CN" altLang="en-US" sz="2400" b="1" dirty="0">
                <a:solidFill>
                  <a:srgbClr val="5B307E"/>
                </a:solidFill>
                <a:latin typeface="微软雅黑" panose="020B0503020204020204" pitchFamily="34" charset="-122"/>
                <a:ea typeface="微软雅黑" panose="020B0503020204020204" pitchFamily="34" charset="-122"/>
              </a:rPr>
              <a:t>未来互联网）</a:t>
            </a:r>
          </a:p>
        </p:txBody>
      </p:sp>
      <p:pic>
        <p:nvPicPr>
          <p:cNvPr id="15" name="图片 14">
            <a:extLst>
              <a:ext uri="{FF2B5EF4-FFF2-40B4-BE49-F238E27FC236}">
                <a16:creationId xmlns:a16="http://schemas.microsoft.com/office/drawing/2014/main" id="{1B721B58-F055-4C01-9B70-D73AB209A7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642028" y="4213651"/>
            <a:ext cx="708174" cy="614012"/>
          </a:xfrm>
          <a:prstGeom prst="rect">
            <a:avLst/>
          </a:prstGeom>
        </p:spPr>
      </p:pic>
      <p:pic>
        <p:nvPicPr>
          <p:cNvPr id="16" name="图片 15">
            <a:extLst>
              <a:ext uri="{FF2B5EF4-FFF2-40B4-BE49-F238E27FC236}">
                <a16:creationId xmlns:a16="http://schemas.microsoft.com/office/drawing/2014/main" id="{3679F352-C3CC-493A-AD05-9C4F0CF0DB7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21148" y="4223225"/>
            <a:ext cx="708174" cy="614012"/>
          </a:xfrm>
          <a:prstGeom prst="rect">
            <a:avLst/>
          </a:prstGeom>
        </p:spPr>
      </p:pic>
      <p:pic>
        <p:nvPicPr>
          <p:cNvPr id="17" name="内容占位符 18">
            <a:extLst>
              <a:ext uri="{FF2B5EF4-FFF2-40B4-BE49-F238E27FC236}">
                <a16:creationId xmlns:a16="http://schemas.microsoft.com/office/drawing/2014/main" id="{1F025970-912F-4FF4-B68A-48A435B98364}"/>
              </a:ext>
            </a:extLst>
          </p:cNvPr>
          <p:cNvPicPr>
            <a:picLocks/>
          </p:cNvPicPr>
          <p:nvPr/>
        </p:nvPicPr>
        <p:blipFill>
          <a:blip r:embed="rId11" cstate="print">
            <a:extLst>
              <a:ext uri="{28A0092B-C50C-407E-A947-70E740481C1C}">
                <a14:useLocalDpi xmlns:a14="http://schemas.microsoft.com/office/drawing/2010/main"/>
              </a:ext>
            </a:extLst>
          </a:blip>
          <a:stretch>
            <a:fillRect/>
          </a:stretch>
        </p:blipFill>
        <p:spPr>
          <a:xfrm>
            <a:off x="8107811" y="2806335"/>
            <a:ext cx="1717199" cy="752400"/>
          </a:xfrm>
          <a:prstGeom prst="rect">
            <a:avLst/>
          </a:prstGeom>
          <a:ln w="12700">
            <a:solidFill>
              <a:schemeClr val="bg2">
                <a:lumMod val="75000"/>
              </a:schemeClr>
            </a:solidFill>
          </a:ln>
        </p:spPr>
      </p:pic>
      <p:sp>
        <p:nvSpPr>
          <p:cNvPr id="18" name="矩形 11">
            <a:extLst>
              <a:ext uri="{FF2B5EF4-FFF2-40B4-BE49-F238E27FC236}">
                <a16:creationId xmlns:a16="http://schemas.microsoft.com/office/drawing/2014/main" id="{CD75AEE2-B469-4048-A98F-B321A70C6594}"/>
              </a:ext>
            </a:extLst>
          </p:cNvPr>
          <p:cNvSpPr>
            <a:spLocks noChangeArrowheads="1"/>
          </p:cNvSpPr>
          <p:nvPr/>
        </p:nvSpPr>
        <p:spPr bwMode="auto">
          <a:xfrm>
            <a:off x="2747112" y="3576751"/>
            <a:ext cx="1158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云计算</a:t>
            </a:r>
          </a:p>
        </p:txBody>
      </p:sp>
      <p:sp>
        <p:nvSpPr>
          <p:cNvPr id="19" name="矩形 11">
            <a:extLst>
              <a:ext uri="{FF2B5EF4-FFF2-40B4-BE49-F238E27FC236}">
                <a16:creationId xmlns:a16="http://schemas.microsoft.com/office/drawing/2014/main" id="{51FF1CBA-AE65-4D61-AB21-F86DC1FFB56B}"/>
              </a:ext>
            </a:extLst>
          </p:cNvPr>
          <p:cNvSpPr>
            <a:spLocks noChangeArrowheads="1"/>
          </p:cNvSpPr>
          <p:nvPr/>
        </p:nvSpPr>
        <p:spPr bwMode="auto">
          <a:xfrm>
            <a:off x="2818603" y="2141285"/>
            <a:ext cx="94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物联网</a:t>
            </a:r>
          </a:p>
        </p:txBody>
      </p:sp>
      <p:sp>
        <p:nvSpPr>
          <p:cNvPr id="20" name="矩形 11">
            <a:extLst>
              <a:ext uri="{FF2B5EF4-FFF2-40B4-BE49-F238E27FC236}">
                <a16:creationId xmlns:a16="http://schemas.microsoft.com/office/drawing/2014/main" id="{9C454036-2B8F-4B66-B069-B34EE8F23BFD}"/>
              </a:ext>
            </a:extLst>
          </p:cNvPr>
          <p:cNvSpPr>
            <a:spLocks noChangeArrowheads="1"/>
          </p:cNvSpPr>
          <p:nvPr/>
        </p:nvSpPr>
        <p:spPr bwMode="auto">
          <a:xfrm>
            <a:off x="8425320" y="3576751"/>
            <a:ext cx="94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大数据</a:t>
            </a:r>
          </a:p>
        </p:txBody>
      </p:sp>
      <p:pic>
        <p:nvPicPr>
          <p:cNvPr id="21" name="图片 1">
            <a:extLst>
              <a:ext uri="{FF2B5EF4-FFF2-40B4-BE49-F238E27FC236}">
                <a16:creationId xmlns:a16="http://schemas.microsoft.com/office/drawing/2014/main" id="{4751E64B-1AE9-4474-BB2E-4E5B4357CCCD}"/>
              </a:ext>
            </a:extLst>
          </p:cNvPr>
          <p:cNvPicPr>
            <a:picLocks/>
          </p:cNvPicPr>
          <p:nvPr/>
        </p:nvPicPr>
        <p:blipFill>
          <a:blip r:embed="rId12" cstate="print">
            <a:extLst>
              <a:ext uri="{28A0092B-C50C-407E-A947-70E740481C1C}">
                <a14:useLocalDpi xmlns:a14="http://schemas.microsoft.com/office/drawing/2010/main"/>
              </a:ext>
            </a:extLst>
          </a:blip>
          <a:srcRect/>
          <a:stretch>
            <a:fillRect/>
          </a:stretch>
        </p:blipFill>
        <p:spPr bwMode="auto">
          <a:xfrm>
            <a:off x="6278090" y="2806232"/>
            <a:ext cx="1717199" cy="7524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 name="矩形 11">
            <a:extLst>
              <a:ext uri="{FF2B5EF4-FFF2-40B4-BE49-F238E27FC236}">
                <a16:creationId xmlns:a16="http://schemas.microsoft.com/office/drawing/2014/main" id="{16F48A32-6BD0-4932-B71D-259E15700BEF}"/>
              </a:ext>
            </a:extLst>
          </p:cNvPr>
          <p:cNvSpPr>
            <a:spLocks noChangeArrowheads="1"/>
          </p:cNvSpPr>
          <p:nvPr/>
        </p:nvSpPr>
        <p:spPr bwMode="auto">
          <a:xfrm>
            <a:off x="6395660" y="3576751"/>
            <a:ext cx="137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三网融合</a:t>
            </a:r>
          </a:p>
        </p:txBody>
      </p:sp>
      <p:pic>
        <p:nvPicPr>
          <p:cNvPr id="23" name="图片 9" descr="云计算.jpg">
            <a:extLst>
              <a:ext uri="{FF2B5EF4-FFF2-40B4-BE49-F238E27FC236}">
                <a16:creationId xmlns:a16="http://schemas.microsoft.com/office/drawing/2014/main" id="{35EE582D-7B1C-42BE-AB31-EF59821995F0}"/>
              </a:ext>
            </a:extLst>
          </p:cNvPr>
          <p:cNvPicPr>
            <a:picLocks/>
          </p:cNvPicPr>
          <p:nvPr/>
        </p:nvPicPr>
        <p:blipFill>
          <a:blip r:embed="rId13" cstate="print">
            <a:extLst>
              <a:ext uri="{28A0092B-C50C-407E-A947-70E740481C1C}">
                <a14:useLocalDpi xmlns:a14="http://schemas.microsoft.com/office/drawing/2010/main"/>
              </a:ext>
            </a:extLst>
          </a:blip>
          <a:srcRect/>
          <a:stretch>
            <a:fillRect/>
          </a:stretch>
        </p:blipFill>
        <p:spPr bwMode="auto">
          <a:xfrm>
            <a:off x="2561127" y="2851221"/>
            <a:ext cx="1717199" cy="752400"/>
          </a:xfrm>
          <a:prstGeom prst="rect">
            <a:avLst/>
          </a:prstGeom>
          <a:noFill/>
          <a:ln w="317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4" name="图片 10" descr="物联网.jpg">
            <a:extLst>
              <a:ext uri="{FF2B5EF4-FFF2-40B4-BE49-F238E27FC236}">
                <a16:creationId xmlns:a16="http://schemas.microsoft.com/office/drawing/2014/main" id="{A7B63ADF-83F7-418D-B9DC-F1B9BBA503D9}"/>
              </a:ext>
            </a:extLst>
          </p:cNvPr>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538454" y="1466943"/>
            <a:ext cx="1739011" cy="7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70F6ED14-DB8B-4BE6-BE08-4BEAFCB72E1F}"/>
              </a:ext>
            </a:extLst>
          </p:cNvPr>
          <p:cNvPicPr>
            <a:picLocks/>
          </p:cNvPicPr>
          <p:nvPr/>
        </p:nvPicPr>
        <p:blipFill>
          <a:blip r:embed="rId15" cstate="print">
            <a:extLst>
              <a:ext uri="{28A0092B-C50C-407E-A947-70E740481C1C}">
                <a14:useLocalDpi xmlns:a14="http://schemas.microsoft.com/office/drawing/2010/main"/>
              </a:ext>
            </a:extLst>
          </a:blip>
          <a:stretch>
            <a:fillRect/>
          </a:stretch>
        </p:blipFill>
        <p:spPr>
          <a:xfrm>
            <a:off x="4448369" y="2850546"/>
            <a:ext cx="1717199" cy="752400"/>
          </a:xfrm>
          <a:prstGeom prst="rect">
            <a:avLst/>
          </a:prstGeom>
          <a:ln>
            <a:solidFill>
              <a:schemeClr val="bg2">
                <a:lumMod val="75000"/>
              </a:schemeClr>
            </a:solidFill>
          </a:ln>
        </p:spPr>
      </p:pic>
      <p:sp>
        <p:nvSpPr>
          <p:cNvPr id="26" name="矩形 11">
            <a:extLst>
              <a:ext uri="{FF2B5EF4-FFF2-40B4-BE49-F238E27FC236}">
                <a16:creationId xmlns:a16="http://schemas.microsoft.com/office/drawing/2014/main" id="{47214659-B3E3-435E-803D-8D50DAA9C98F}"/>
              </a:ext>
            </a:extLst>
          </p:cNvPr>
          <p:cNvSpPr>
            <a:spLocks noChangeArrowheads="1"/>
          </p:cNvSpPr>
          <p:nvPr/>
        </p:nvSpPr>
        <p:spPr bwMode="auto">
          <a:xfrm>
            <a:off x="4495442" y="3592371"/>
            <a:ext cx="1390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智慧城市</a:t>
            </a:r>
          </a:p>
        </p:txBody>
      </p:sp>
      <p:pic>
        <p:nvPicPr>
          <p:cNvPr id="27" name="图片 26">
            <a:extLst>
              <a:ext uri="{FF2B5EF4-FFF2-40B4-BE49-F238E27FC236}">
                <a16:creationId xmlns:a16="http://schemas.microsoft.com/office/drawing/2014/main" id="{740022D5-E757-4FF8-B53A-97867BD8F807}"/>
              </a:ext>
            </a:extLst>
          </p:cNvPr>
          <p:cNvPicPr>
            <a:picLocks/>
          </p:cNvPicPr>
          <p:nvPr/>
        </p:nvPicPr>
        <p:blipFill>
          <a:blip r:embed="rId16" cstate="print">
            <a:extLst>
              <a:ext uri="{28A0092B-C50C-407E-A947-70E740481C1C}">
                <a14:useLocalDpi xmlns:a14="http://schemas.microsoft.com/office/drawing/2010/main"/>
              </a:ext>
            </a:extLst>
          </a:blip>
          <a:stretch>
            <a:fillRect/>
          </a:stretch>
        </p:blipFill>
        <p:spPr>
          <a:xfrm>
            <a:off x="9917666" y="2800912"/>
            <a:ext cx="1717199" cy="752400"/>
          </a:xfrm>
          <a:prstGeom prst="rect">
            <a:avLst/>
          </a:prstGeom>
          <a:ln>
            <a:solidFill>
              <a:schemeClr val="bg2">
                <a:lumMod val="75000"/>
              </a:schemeClr>
            </a:solidFill>
          </a:ln>
        </p:spPr>
      </p:pic>
      <p:sp>
        <p:nvSpPr>
          <p:cNvPr id="28" name="矩形 11">
            <a:extLst>
              <a:ext uri="{FF2B5EF4-FFF2-40B4-BE49-F238E27FC236}">
                <a16:creationId xmlns:a16="http://schemas.microsoft.com/office/drawing/2014/main" id="{5DBD4B2A-23C1-4372-9E83-A20093976193}"/>
              </a:ext>
            </a:extLst>
          </p:cNvPr>
          <p:cNvSpPr>
            <a:spLocks noChangeArrowheads="1"/>
          </p:cNvSpPr>
          <p:nvPr/>
        </p:nvSpPr>
        <p:spPr bwMode="auto">
          <a:xfrm>
            <a:off x="10146721" y="3561752"/>
            <a:ext cx="120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人工智能</a:t>
            </a:r>
          </a:p>
        </p:txBody>
      </p:sp>
      <p:sp>
        <p:nvSpPr>
          <p:cNvPr id="29" name="文本框 28">
            <a:extLst>
              <a:ext uri="{FF2B5EF4-FFF2-40B4-BE49-F238E27FC236}">
                <a16:creationId xmlns:a16="http://schemas.microsoft.com/office/drawing/2014/main" id="{542044C8-C4D6-4E9C-85CF-0A82750DF2E1}"/>
              </a:ext>
            </a:extLst>
          </p:cNvPr>
          <p:cNvSpPr txBox="1"/>
          <p:nvPr/>
        </p:nvSpPr>
        <p:spPr>
          <a:xfrm flipH="1">
            <a:off x="4653458" y="5597693"/>
            <a:ext cx="139444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3G/4G/5G</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B882FDA-1B55-4B9B-80C3-A6F4D95E23B1}"/>
              </a:ext>
            </a:extLst>
          </p:cNvPr>
          <p:cNvSpPr txBox="1"/>
          <p:nvPr/>
        </p:nvSpPr>
        <p:spPr>
          <a:xfrm>
            <a:off x="8667968" y="551397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超高速光纤</a:t>
            </a:r>
          </a:p>
        </p:txBody>
      </p:sp>
      <p:sp>
        <p:nvSpPr>
          <p:cNvPr id="31" name="文本框 30">
            <a:extLst>
              <a:ext uri="{FF2B5EF4-FFF2-40B4-BE49-F238E27FC236}">
                <a16:creationId xmlns:a16="http://schemas.microsoft.com/office/drawing/2014/main" id="{B3BBD663-EB97-49CF-A695-F2F4F3966DE1}"/>
              </a:ext>
            </a:extLst>
          </p:cNvPr>
          <p:cNvSpPr txBox="1"/>
          <p:nvPr/>
        </p:nvSpPr>
        <p:spPr>
          <a:xfrm flipH="1">
            <a:off x="7877965" y="5534977"/>
            <a:ext cx="746370"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WiFi</a:t>
            </a:r>
            <a:endParaRPr lang="zh-CN" altLang="en-US"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294A896C-49C7-46D3-B4B4-A1EC97BC2708}"/>
              </a:ext>
            </a:extLst>
          </p:cNvPr>
          <p:cNvGrpSpPr/>
          <p:nvPr/>
        </p:nvGrpSpPr>
        <p:grpSpPr>
          <a:xfrm>
            <a:off x="366562" y="1600611"/>
            <a:ext cx="2408408" cy="4479178"/>
            <a:chOff x="367205" y="1631863"/>
            <a:chExt cx="2137419" cy="4479178"/>
          </a:xfrm>
        </p:grpSpPr>
        <p:sp>
          <p:nvSpPr>
            <p:cNvPr id="33" name="文本框 32">
              <a:extLst>
                <a:ext uri="{FF2B5EF4-FFF2-40B4-BE49-F238E27FC236}">
                  <a16:creationId xmlns:a16="http://schemas.microsoft.com/office/drawing/2014/main" id="{ADD4C485-7ED8-4681-9E86-43417B2B48D6}"/>
                </a:ext>
              </a:extLst>
            </p:cNvPr>
            <p:cNvSpPr txBox="1"/>
            <p:nvPr/>
          </p:nvSpPr>
          <p:spPr>
            <a:xfrm flipH="1">
              <a:off x="425791" y="5649376"/>
              <a:ext cx="207883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底层通信技术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99656C6D-2284-4AB0-9944-046062BD859D}"/>
                </a:ext>
              </a:extLst>
            </p:cNvPr>
            <p:cNvSpPr txBox="1"/>
            <p:nvPr/>
          </p:nvSpPr>
          <p:spPr>
            <a:xfrm flipH="1">
              <a:off x="420927" y="4321076"/>
              <a:ext cx="1561855"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计算系统</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3C314C4D-CC85-4D06-B243-BA6D012F126D}"/>
                </a:ext>
              </a:extLst>
            </p:cNvPr>
            <p:cNvSpPr txBox="1"/>
            <p:nvPr/>
          </p:nvSpPr>
          <p:spPr>
            <a:xfrm flipH="1">
              <a:off x="367205" y="2989294"/>
              <a:ext cx="2137419"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应用支撑技术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5B83A6D8-E66B-4BEF-A624-997561BFD370}"/>
                </a:ext>
              </a:extLst>
            </p:cNvPr>
            <p:cNvSpPr txBox="1"/>
            <p:nvPr/>
          </p:nvSpPr>
          <p:spPr>
            <a:xfrm flipH="1">
              <a:off x="437525" y="1631863"/>
              <a:ext cx="173901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行业互联网</a:t>
              </a:r>
              <a:endParaRPr lang="en-US" altLang="zh-CN" sz="2400" dirty="0">
                <a:solidFill>
                  <a:srgbClr val="5B307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4107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82B3D-420E-49FD-B095-4739FFB6BAA7}"/>
              </a:ext>
            </a:extLst>
          </p:cNvPr>
          <p:cNvSpPr>
            <a:spLocks noGrp="1"/>
          </p:cNvSpPr>
          <p:nvPr>
            <p:ph type="title"/>
          </p:nvPr>
        </p:nvSpPr>
        <p:spPr/>
        <p:txBody>
          <a:bodyPr/>
          <a:lstStyle/>
          <a:p>
            <a:pPr algn="l"/>
            <a:r>
              <a:rPr lang="zh-CN" altLang="en-US" dirty="0">
                <a:solidFill>
                  <a:srgbClr val="FF0000"/>
                </a:solidFill>
              </a:rPr>
              <a:t>全球市值前十名公司的变迁</a:t>
            </a:r>
          </a:p>
        </p:txBody>
      </p:sp>
      <p:sp>
        <p:nvSpPr>
          <p:cNvPr id="3" name="内容占位符 2">
            <a:extLst>
              <a:ext uri="{FF2B5EF4-FFF2-40B4-BE49-F238E27FC236}">
                <a16:creationId xmlns:a16="http://schemas.microsoft.com/office/drawing/2014/main" id="{CD32A9C2-EDED-4E75-A956-A0E4CAFCAECF}"/>
              </a:ext>
            </a:extLst>
          </p:cNvPr>
          <p:cNvSpPr txBox="1">
            <a:spLocks/>
          </p:cNvSpPr>
          <p:nvPr/>
        </p:nvSpPr>
        <p:spPr>
          <a:xfrm>
            <a:off x="555321" y="1246173"/>
            <a:ext cx="8124529" cy="5268613"/>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spcBef>
                <a:spcPts val="0"/>
              </a:spcBef>
            </a:pPr>
            <a:endParaRPr kumimoji="1" lang="en-US" altLang="zh-CN" dirty="0">
              <a:latin typeface="微软雅黑"/>
              <a:ea typeface="微软雅黑"/>
              <a:cs typeface="微软雅黑"/>
            </a:endParaRPr>
          </a:p>
          <a:p>
            <a:pPr>
              <a:spcBef>
                <a:spcPts val="0"/>
              </a:spcBef>
            </a:pPr>
            <a:endParaRPr kumimoji="1" lang="en-US" altLang="zh-CN" dirty="0">
              <a:latin typeface="微软雅黑"/>
              <a:ea typeface="微软雅黑"/>
              <a:cs typeface="微软雅黑"/>
            </a:endParaRPr>
          </a:p>
          <a:p>
            <a:pPr>
              <a:spcBef>
                <a:spcPts val="0"/>
              </a:spcBef>
            </a:pPr>
            <a:endParaRPr kumimoji="1" lang="en-US" altLang="zh-CN" dirty="0">
              <a:latin typeface="微软雅黑"/>
              <a:ea typeface="微软雅黑"/>
              <a:cs typeface="微软雅黑"/>
            </a:endParaRPr>
          </a:p>
          <a:p>
            <a:pPr>
              <a:spcBef>
                <a:spcPts val="0"/>
              </a:spcBef>
            </a:pPr>
            <a:endParaRPr kumimoji="1" lang="en-US" altLang="zh-CN" dirty="0">
              <a:latin typeface="微软雅黑"/>
              <a:ea typeface="微软雅黑"/>
              <a:cs typeface="微软雅黑"/>
            </a:endParaRPr>
          </a:p>
          <a:p>
            <a:pPr>
              <a:spcBef>
                <a:spcPts val="0"/>
              </a:spcBef>
            </a:pPr>
            <a:endParaRPr kumimoji="1" lang="en-US" altLang="zh-CN" dirty="0">
              <a:latin typeface="微软雅黑"/>
              <a:ea typeface="微软雅黑"/>
              <a:cs typeface="微软雅黑"/>
            </a:endParaRPr>
          </a:p>
          <a:p>
            <a:pPr lvl="1">
              <a:spcBef>
                <a:spcPts val="100"/>
              </a:spcBef>
            </a:pPr>
            <a:endParaRPr kumimoji="1" lang="en-US" altLang="zh-CN" dirty="0">
              <a:latin typeface="微软雅黑"/>
              <a:ea typeface="微软雅黑"/>
              <a:cs typeface="微软雅黑"/>
            </a:endParaRPr>
          </a:p>
          <a:p>
            <a:pPr lvl="1">
              <a:spcBef>
                <a:spcPts val="100"/>
              </a:spcBef>
            </a:pPr>
            <a:endParaRPr kumimoji="1" lang="en-US" altLang="zh-CN" dirty="0">
              <a:latin typeface="微软雅黑"/>
              <a:ea typeface="微软雅黑"/>
              <a:cs typeface="微软雅黑"/>
            </a:endParaRPr>
          </a:p>
          <a:p>
            <a:pPr lvl="1">
              <a:spcBef>
                <a:spcPts val="100"/>
              </a:spcBef>
            </a:pPr>
            <a:endParaRPr kumimoji="1" lang="en-US" altLang="zh-CN" dirty="0">
              <a:latin typeface="微软雅黑"/>
              <a:ea typeface="微软雅黑"/>
              <a:cs typeface="微软雅黑"/>
            </a:endParaRPr>
          </a:p>
          <a:p>
            <a:pPr lvl="1">
              <a:spcBef>
                <a:spcPts val="100"/>
              </a:spcBef>
            </a:pPr>
            <a:endParaRPr kumimoji="1" lang="en-US" altLang="zh-CN" dirty="0">
              <a:latin typeface="微软雅黑"/>
              <a:ea typeface="微软雅黑"/>
              <a:cs typeface="微软雅黑"/>
            </a:endParaRPr>
          </a:p>
          <a:p>
            <a:pPr>
              <a:spcBef>
                <a:spcPts val="100"/>
              </a:spcBef>
            </a:pPr>
            <a:endParaRPr kumimoji="1" lang="en-US" altLang="zh-CN" sz="2400" dirty="0">
              <a:solidFill>
                <a:srgbClr val="C00000"/>
              </a:solidFill>
              <a:latin typeface="微软雅黑"/>
              <a:ea typeface="微软雅黑"/>
              <a:cs typeface="微软雅黑"/>
            </a:endParaRPr>
          </a:p>
          <a:p>
            <a:pPr>
              <a:spcBef>
                <a:spcPts val="100"/>
              </a:spcBef>
            </a:pPr>
            <a:r>
              <a:rPr kumimoji="1" lang="zh-CN" altLang="zh-CN" sz="2400" dirty="0">
                <a:solidFill>
                  <a:srgbClr val="C00000"/>
                </a:solidFill>
                <a:latin typeface="微软雅黑"/>
                <a:ea typeface="微软雅黑"/>
                <a:cs typeface="微软雅黑"/>
              </a:rPr>
              <a:t>苹果</a:t>
            </a:r>
            <a:r>
              <a:rPr kumimoji="1" lang="zh-CN" altLang="en-US" sz="2400" dirty="0">
                <a:solidFill>
                  <a:srgbClr val="C00000"/>
                </a:solidFill>
                <a:latin typeface="微软雅黑"/>
                <a:ea typeface="微软雅黑"/>
                <a:cs typeface="微软雅黑"/>
              </a:rPr>
              <a:t>、谷歌、微软、亚马逊、腾讯、</a:t>
            </a:r>
            <a:r>
              <a:rPr kumimoji="1" lang="en-US" altLang="zh-CN" sz="2400" dirty="0">
                <a:solidFill>
                  <a:srgbClr val="C00000"/>
                </a:solidFill>
                <a:latin typeface="微软雅黑"/>
                <a:ea typeface="微软雅黑"/>
                <a:cs typeface="微软雅黑"/>
              </a:rPr>
              <a:t>FB</a:t>
            </a:r>
            <a:r>
              <a:rPr kumimoji="1" lang="zh-CN" altLang="en-US" sz="2400" dirty="0">
                <a:solidFill>
                  <a:srgbClr val="C00000"/>
                </a:solidFill>
                <a:latin typeface="微软雅黑"/>
                <a:ea typeface="微软雅黑"/>
                <a:cs typeface="微软雅黑"/>
              </a:rPr>
              <a:t>突破</a:t>
            </a:r>
            <a:r>
              <a:rPr kumimoji="1" lang="en-US" altLang="zh-CN" sz="2400" dirty="0">
                <a:solidFill>
                  <a:srgbClr val="C00000"/>
                </a:solidFill>
                <a:latin typeface="微软雅黑"/>
                <a:ea typeface="微软雅黑"/>
                <a:cs typeface="微软雅黑"/>
              </a:rPr>
              <a:t>5</a:t>
            </a:r>
            <a:r>
              <a:rPr kumimoji="1" lang="zh-CN" altLang="en-US" sz="2400" dirty="0">
                <a:solidFill>
                  <a:srgbClr val="C00000"/>
                </a:solidFill>
                <a:latin typeface="微软雅黑"/>
                <a:ea typeface="微软雅黑"/>
                <a:cs typeface="微软雅黑"/>
              </a:rPr>
              <a:t>千亿美元</a:t>
            </a:r>
          </a:p>
          <a:p>
            <a:pPr>
              <a:spcBef>
                <a:spcPts val="100"/>
              </a:spcBef>
            </a:pPr>
            <a:r>
              <a:rPr kumimoji="1" lang="zh-CN" altLang="en-US" sz="2400" dirty="0">
                <a:solidFill>
                  <a:srgbClr val="C00000"/>
                </a:solidFill>
                <a:latin typeface="微软雅黑"/>
                <a:ea typeface="微软雅黑"/>
                <a:cs typeface="微软雅黑"/>
              </a:rPr>
              <a:t>阿里、伯克希尔哈撒伟</a:t>
            </a:r>
            <a:r>
              <a:rPr kumimoji="1" lang="zh-CN" altLang="en-US" sz="2400" dirty="0">
                <a:latin typeface="微软雅黑"/>
                <a:ea typeface="微软雅黑"/>
                <a:cs typeface="微软雅黑"/>
              </a:rPr>
              <a:t>、强生、摩根</a:t>
            </a:r>
            <a:endParaRPr kumimoji="1" lang="en-US" altLang="zh-CN" sz="2400" dirty="0">
              <a:latin typeface="微软雅黑"/>
              <a:ea typeface="微软雅黑"/>
              <a:cs typeface="微软雅黑"/>
            </a:endParaRPr>
          </a:p>
        </p:txBody>
      </p:sp>
      <p:sp>
        <p:nvSpPr>
          <p:cNvPr id="4" name="文本框 3">
            <a:extLst>
              <a:ext uri="{FF2B5EF4-FFF2-40B4-BE49-F238E27FC236}">
                <a16:creationId xmlns:a16="http://schemas.microsoft.com/office/drawing/2014/main" id="{C9E3BA3F-8372-4F75-97AD-05E565805729}"/>
              </a:ext>
            </a:extLst>
          </p:cNvPr>
          <p:cNvSpPr txBox="1"/>
          <p:nvPr/>
        </p:nvSpPr>
        <p:spPr>
          <a:xfrm>
            <a:off x="1850474" y="6077247"/>
            <a:ext cx="6003344" cy="461665"/>
          </a:xfrm>
          <a:prstGeom prst="rect">
            <a:avLst/>
          </a:prstGeom>
          <a:noFill/>
          <a:ln>
            <a:solidFill>
              <a:srgbClr val="7030A0"/>
            </a:solidFill>
          </a:ln>
        </p:spPr>
        <p:txBody>
          <a:bodyPr wrap="square" rtlCol="0">
            <a:spAutoFit/>
          </a:bodyPr>
          <a:lstStyle/>
          <a:p>
            <a:pPr algn="ctr"/>
            <a:r>
              <a:rPr kumimoji="1" lang="zh-CN" altLang="en-US" sz="2400" dirty="0">
                <a:latin typeface="Microsoft YaHei" charset="0"/>
                <a:ea typeface="Microsoft YaHei" charset="0"/>
                <a:cs typeface="Microsoft YaHei" charset="0"/>
              </a:rPr>
              <a:t>祝贺大家：计算机类荣登最热门专业榜首</a:t>
            </a:r>
          </a:p>
        </p:txBody>
      </p:sp>
      <p:pic>
        <p:nvPicPr>
          <p:cNvPr id="5" name="图片 4">
            <a:extLst>
              <a:ext uri="{FF2B5EF4-FFF2-40B4-BE49-F238E27FC236}">
                <a16:creationId xmlns:a16="http://schemas.microsoft.com/office/drawing/2014/main" id="{4C197E22-DA4F-47CC-A966-AEF13928933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7020" y="1339176"/>
            <a:ext cx="8329465" cy="3507675"/>
          </a:xfrm>
          <a:prstGeom prst="rect">
            <a:avLst/>
          </a:prstGeom>
          <a:ln>
            <a:solidFill>
              <a:schemeClr val="bg2">
                <a:lumMod val="75000"/>
              </a:schemeClr>
            </a:solidFill>
          </a:ln>
        </p:spPr>
      </p:pic>
      <p:grpSp>
        <p:nvGrpSpPr>
          <p:cNvPr id="6" name="组合 5">
            <a:extLst>
              <a:ext uri="{FF2B5EF4-FFF2-40B4-BE49-F238E27FC236}">
                <a16:creationId xmlns:a16="http://schemas.microsoft.com/office/drawing/2014/main" id="{B021B516-1DE6-4891-8251-D571A8DD5273}"/>
              </a:ext>
            </a:extLst>
          </p:cNvPr>
          <p:cNvGrpSpPr/>
          <p:nvPr/>
        </p:nvGrpSpPr>
        <p:grpSpPr>
          <a:xfrm>
            <a:off x="9170232" y="1480894"/>
            <a:ext cx="2997608" cy="1275057"/>
            <a:chOff x="8942913" y="1861098"/>
            <a:chExt cx="2997608" cy="1275057"/>
          </a:xfrm>
        </p:grpSpPr>
        <p:pic>
          <p:nvPicPr>
            <p:cNvPr id="7" name="Picture 6">
              <a:extLst>
                <a:ext uri="{FF2B5EF4-FFF2-40B4-BE49-F238E27FC236}">
                  <a16:creationId xmlns:a16="http://schemas.microsoft.com/office/drawing/2014/main" id="{CA9D9BD0-6EB2-4661-9D51-8A3330001AB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894794" y="1989151"/>
              <a:ext cx="1230595" cy="111781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107D8C2-82DC-4FD5-968E-C66FA802DF86}"/>
                </a:ext>
              </a:extLst>
            </p:cNvPr>
            <p:cNvSpPr txBox="1"/>
            <p:nvPr/>
          </p:nvSpPr>
          <p:spPr>
            <a:xfrm>
              <a:off x="8942913" y="1861098"/>
              <a:ext cx="1005403" cy="584775"/>
            </a:xfrm>
            <a:prstGeom prst="rect">
              <a:avLst/>
            </a:prstGeom>
            <a:noFill/>
          </p:spPr>
          <p:txBody>
            <a:bodyPr wrap="none" rtlCol="0">
              <a:spAutoFit/>
            </a:bodyPr>
            <a:lstStyle/>
            <a:p>
              <a:r>
                <a:rPr kumimoji="1" lang="zh-CN" altLang="en-US" sz="3200" dirty="0">
                  <a:latin typeface="Microsoft YaHei" panose="020B0503020204020204" pitchFamily="34" charset="-122"/>
                  <a:ea typeface="Microsoft YaHei" panose="020B0503020204020204" pitchFamily="34" charset="-122"/>
                </a:rPr>
                <a:t>美国</a:t>
              </a:r>
            </a:p>
          </p:txBody>
        </p:sp>
        <p:sp>
          <p:nvSpPr>
            <p:cNvPr id="9" name="文本框 8">
              <a:extLst>
                <a:ext uri="{FF2B5EF4-FFF2-40B4-BE49-F238E27FC236}">
                  <a16:creationId xmlns:a16="http://schemas.microsoft.com/office/drawing/2014/main" id="{97D9265E-EA4B-467D-BDB7-C5DE77FBACD8}"/>
                </a:ext>
              </a:extLst>
            </p:cNvPr>
            <p:cNvSpPr txBox="1"/>
            <p:nvPr/>
          </p:nvSpPr>
          <p:spPr>
            <a:xfrm>
              <a:off x="10935118" y="2551380"/>
              <a:ext cx="1005403" cy="584775"/>
            </a:xfrm>
            <a:prstGeom prst="rect">
              <a:avLst/>
            </a:prstGeom>
            <a:noFill/>
          </p:spPr>
          <p:txBody>
            <a:bodyPr wrap="none" rtlCol="0">
              <a:spAutoFit/>
            </a:bodyPr>
            <a:lstStyle/>
            <a:p>
              <a:r>
                <a:rPr kumimoji="1" lang="zh-CN" altLang="en-US" sz="3200" dirty="0">
                  <a:latin typeface="Microsoft YaHei" panose="020B0503020204020204" pitchFamily="34" charset="-122"/>
                  <a:ea typeface="Microsoft YaHei" panose="020B0503020204020204" pitchFamily="34" charset="-122"/>
                </a:rPr>
                <a:t>日本</a:t>
              </a:r>
              <a:endParaRPr kumimoji="1" lang="en-US" altLang="zh-CN" sz="3200" dirty="0">
                <a:latin typeface="Microsoft YaHei" panose="020B0503020204020204" pitchFamily="34" charset="-122"/>
                <a:ea typeface="Microsoft YaHei" panose="020B0503020204020204" pitchFamily="34" charset="-122"/>
              </a:endParaRPr>
            </a:p>
          </p:txBody>
        </p:sp>
      </p:grpSp>
      <p:grpSp>
        <p:nvGrpSpPr>
          <p:cNvPr id="10" name="组合 9">
            <a:extLst>
              <a:ext uri="{FF2B5EF4-FFF2-40B4-BE49-F238E27FC236}">
                <a16:creationId xmlns:a16="http://schemas.microsoft.com/office/drawing/2014/main" id="{C1434A25-0579-4D78-A822-2B1DE40A0645}"/>
              </a:ext>
            </a:extLst>
          </p:cNvPr>
          <p:cNvGrpSpPr/>
          <p:nvPr/>
        </p:nvGrpSpPr>
        <p:grpSpPr>
          <a:xfrm>
            <a:off x="9031266" y="3230428"/>
            <a:ext cx="2633683" cy="2705747"/>
            <a:chOff x="9031266" y="3804787"/>
            <a:chExt cx="2633683" cy="2705747"/>
          </a:xfrm>
        </p:grpSpPr>
        <p:sp>
          <p:nvSpPr>
            <p:cNvPr id="11" name="矩形 10">
              <a:extLst>
                <a:ext uri="{FF2B5EF4-FFF2-40B4-BE49-F238E27FC236}">
                  <a16:creationId xmlns:a16="http://schemas.microsoft.com/office/drawing/2014/main" id="{4EAE4A46-B18C-47A6-8FF9-52242DE1F918}"/>
                </a:ext>
              </a:extLst>
            </p:cNvPr>
            <p:cNvSpPr/>
            <p:nvPr/>
          </p:nvSpPr>
          <p:spPr>
            <a:xfrm>
              <a:off x="9031266" y="5741093"/>
              <a:ext cx="2633683" cy="769441"/>
            </a:xfrm>
            <a:prstGeom prst="rect">
              <a:avLst/>
            </a:prstGeom>
          </p:spPr>
          <p:txBody>
            <a:bodyPr wrap="square">
              <a:spAutoFit/>
            </a:bodyPr>
            <a:lstStyle/>
            <a:p>
              <a:pPr lvl="0" algn="ctr"/>
              <a:r>
                <a:rPr kumimoji="1" lang="zh-CN" altLang="en-US" sz="2400" dirty="0">
                  <a:solidFill>
                    <a:prstClr val="black"/>
                  </a:solidFill>
                  <a:latin typeface="Microsoft YaHei" panose="020B0503020204020204" pitchFamily="34" charset="-122"/>
                  <a:ea typeface="Microsoft YaHei" panose="020B0503020204020204" pitchFamily="34" charset="-122"/>
                </a:rPr>
                <a:t>硅谷在哪里？</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lvl="0" algn="ctr"/>
              <a:r>
                <a:rPr lang="zh-CN" altLang="en-US" sz="2000" dirty="0">
                  <a:latin typeface="Microsoft YaHei" panose="020B0503020204020204" pitchFamily="34" charset="-122"/>
                  <a:ea typeface="Microsoft YaHei" panose="020B0503020204020204" pitchFamily="34" charset="-122"/>
                </a:rPr>
                <a:t>美国西部荒凉的湾区</a:t>
              </a:r>
            </a:p>
          </p:txBody>
        </p:sp>
        <p:pic>
          <p:nvPicPr>
            <p:cNvPr id="12" name="Picture 8">
              <a:extLst>
                <a:ext uri="{FF2B5EF4-FFF2-40B4-BE49-F238E27FC236}">
                  <a16:creationId xmlns:a16="http://schemas.microsoft.com/office/drawing/2014/main" id="{B1AF6453-B12A-498A-8055-550A1C6A534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69178" y="3804787"/>
              <a:ext cx="2202024" cy="1959801"/>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矩形 12">
            <a:extLst>
              <a:ext uri="{FF2B5EF4-FFF2-40B4-BE49-F238E27FC236}">
                <a16:creationId xmlns:a16="http://schemas.microsoft.com/office/drawing/2014/main" id="{E1115E91-30FC-4BFC-AB2D-31574B6F9F45}"/>
              </a:ext>
            </a:extLst>
          </p:cNvPr>
          <p:cNvSpPr/>
          <p:nvPr/>
        </p:nvSpPr>
        <p:spPr>
          <a:xfrm>
            <a:off x="10103290" y="2858603"/>
            <a:ext cx="1905565" cy="769441"/>
          </a:xfrm>
          <a:prstGeom prst="rect">
            <a:avLst/>
          </a:prstGeom>
          <a:solidFill>
            <a:schemeClr val="bg1">
              <a:alpha val="33000"/>
            </a:schemeClr>
          </a:solidFill>
        </p:spPr>
        <p:txBody>
          <a:bodyPr wrap="square">
            <a:spAutoFit/>
          </a:bodyPr>
          <a:lstStyle/>
          <a:p>
            <a:pPr lvl="0" algn="ctr"/>
            <a:r>
              <a:rPr kumimoji="1" lang="en-US" altLang="zh-CN" sz="2400" dirty="0">
                <a:solidFill>
                  <a:srgbClr val="C00000"/>
                </a:solidFill>
                <a:latin typeface="Microsoft YaHei" panose="020B0503020204020204" pitchFamily="34" charset="-122"/>
                <a:ea typeface="Microsoft YaHei" panose="020B0503020204020204" pitchFamily="34" charset="-122"/>
              </a:rPr>
              <a:t>CISCO</a:t>
            </a:r>
          </a:p>
          <a:p>
            <a:pPr lvl="0" algn="ctr"/>
            <a:r>
              <a:rPr lang="en-US" altLang="zh-CN" sz="2000" dirty="0">
                <a:solidFill>
                  <a:srgbClr val="C00000"/>
                </a:solidFill>
                <a:latin typeface="Microsoft YaHei" panose="020B0503020204020204" pitchFamily="34" charset="-122"/>
                <a:ea typeface="Microsoft YaHei" panose="020B0503020204020204" pitchFamily="34" charset="-122"/>
              </a:rPr>
              <a:t>San</a:t>
            </a:r>
            <a:r>
              <a:rPr lang="zh-CN" altLang="en-US" sz="2000" dirty="0">
                <a:solidFill>
                  <a:srgbClr val="C00000"/>
                </a:solidFill>
                <a:latin typeface="Microsoft YaHei" panose="020B0503020204020204" pitchFamily="34" charset="-122"/>
                <a:ea typeface="Microsoft YaHei" panose="020B0503020204020204" pitchFamily="34" charset="-122"/>
              </a:rPr>
              <a:t> </a:t>
            </a:r>
            <a:r>
              <a:rPr lang="en-US" altLang="zh-CN" sz="2000" dirty="0">
                <a:solidFill>
                  <a:srgbClr val="C00000"/>
                </a:solidFill>
                <a:latin typeface="Microsoft YaHei" panose="020B0503020204020204" pitchFamily="34" charset="-122"/>
                <a:ea typeface="Microsoft YaHei" panose="020B0503020204020204" pitchFamily="34" charset="-122"/>
              </a:rPr>
              <a:t>Francisco</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AAE184F2-863B-49BA-BA75-445E0ADC20B3}"/>
              </a:ext>
            </a:extLst>
          </p:cNvPr>
          <p:cNvSpPr txBox="1"/>
          <p:nvPr/>
        </p:nvSpPr>
        <p:spPr>
          <a:xfrm>
            <a:off x="9242337" y="5991871"/>
            <a:ext cx="2198375" cy="461665"/>
          </a:xfrm>
          <a:prstGeom prst="rect">
            <a:avLst/>
          </a:prstGeom>
          <a:noFill/>
          <a:ln>
            <a:solidFill>
              <a:srgbClr val="7030A0"/>
            </a:solidFill>
          </a:ln>
        </p:spPr>
        <p:txBody>
          <a:bodyPr wrap="square" rtlCol="0">
            <a:spAutoFit/>
          </a:bodyPr>
          <a:lstStyle/>
          <a:p>
            <a:pPr algn="ctr"/>
            <a:r>
              <a:rPr kumimoji="1" lang="zh-CN" altLang="en-US" sz="2400" dirty="0">
                <a:latin typeface="Microsoft YaHei" charset="0"/>
                <a:ea typeface="Microsoft YaHei" charset="0"/>
                <a:cs typeface="Microsoft YaHei" charset="0"/>
              </a:rPr>
              <a:t>我辈中人？</a:t>
            </a:r>
          </a:p>
        </p:txBody>
      </p:sp>
    </p:spTree>
    <p:extLst>
      <p:ext uri="{BB962C8B-B14F-4D97-AF65-F5344CB8AC3E}">
        <p14:creationId xmlns:p14="http://schemas.microsoft.com/office/powerpoint/2010/main" val="19181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065F7-1743-4EA7-8015-7A2A5B3BA871}"/>
              </a:ext>
            </a:extLst>
          </p:cNvPr>
          <p:cNvSpPr>
            <a:spLocks noGrp="1"/>
          </p:cNvSpPr>
          <p:nvPr>
            <p:ph type="title"/>
          </p:nvPr>
        </p:nvSpPr>
        <p:spPr/>
        <p:txBody>
          <a:bodyPr/>
          <a:lstStyle/>
          <a:p>
            <a:pPr algn="l"/>
            <a:r>
              <a:rPr lang="zh-CN" altLang="en-US" dirty="0">
                <a:solidFill>
                  <a:srgbClr val="FF0000"/>
                </a:solidFill>
              </a:rPr>
              <a:t>我国的新基建</a:t>
            </a:r>
          </a:p>
        </p:txBody>
      </p:sp>
      <p:sp>
        <p:nvSpPr>
          <p:cNvPr id="3" name="文本框 2">
            <a:extLst>
              <a:ext uri="{FF2B5EF4-FFF2-40B4-BE49-F238E27FC236}">
                <a16:creationId xmlns:a16="http://schemas.microsoft.com/office/drawing/2014/main" id="{44F248D3-91BF-4C12-8DB0-458B0E91BF01}"/>
              </a:ext>
            </a:extLst>
          </p:cNvPr>
          <p:cNvSpPr txBox="1"/>
          <p:nvPr/>
        </p:nvSpPr>
        <p:spPr>
          <a:xfrm>
            <a:off x="6907777" y="4294907"/>
            <a:ext cx="4970535" cy="1938992"/>
          </a:xfrm>
          <a:prstGeom prst="rect">
            <a:avLst/>
          </a:prstGeom>
          <a:noFill/>
          <a:ln>
            <a:solidFill>
              <a:srgbClr val="7030A0"/>
            </a:solidFill>
          </a:ln>
        </p:spPr>
        <p:txBody>
          <a:bodyPr wrap="square" rtlCol="0">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作为数字经济的发展基石、转型升级的重要支撑</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稳投资、扩内需、拉动经济增长的重要途径</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促升级、优结构、提升经济发展质量的重要环节</a:t>
            </a:r>
          </a:p>
        </p:txBody>
      </p:sp>
      <p:sp>
        <p:nvSpPr>
          <p:cNvPr id="4" name="内容占位符 5">
            <a:extLst>
              <a:ext uri="{FF2B5EF4-FFF2-40B4-BE49-F238E27FC236}">
                <a16:creationId xmlns:a16="http://schemas.microsoft.com/office/drawing/2014/main" id="{C46CA6DC-538C-4FAD-8520-7860EFFEE190}"/>
              </a:ext>
            </a:extLst>
          </p:cNvPr>
          <p:cNvSpPr txBox="1">
            <a:spLocks/>
          </p:cNvSpPr>
          <p:nvPr/>
        </p:nvSpPr>
        <p:spPr>
          <a:xfrm>
            <a:off x="441689" y="1247584"/>
            <a:ext cx="6323253" cy="5328233"/>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spcBef>
                <a:spcPts val="300"/>
              </a:spcBef>
            </a:pPr>
            <a:r>
              <a:rPr kumimoji="1" lang="zh-CN" altLang="en-US" sz="2400" dirty="0"/>
              <a:t>当年的</a:t>
            </a:r>
            <a:r>
              <a:rPr lang="zh-CN" altLang="en-US" sz="2400" dirty="0"/>
              <a:t>“铁公基”</a:t>
            </a:r>
            <a:r>
              <a:rPr lang="en-US" altLang="zh-CN" sz="2400" dirty="0"/>
              <a:t>/</a:t>
            </a:r>
            <a:r>
              <a:rPr lang="zh-CN" altLang="en-US" sz="2400" dirty="0"/>
              <a:t>“铁公机”</a:t>
            </a:r>
            <a:endParaRPr kumimoji="1" lang="en-US" altLang="zh-CN" sz="2400" dirty="0"/>
          </a:p>
          <a:p>
            <a:pPr lvl="1">
              <a:spcBef>
                <a:spcPts val="300"/>
              </a:spcBef>
            </a:pPr>
            <a:r>
              <a:rPr lang="zh-CN" altLang="en-US" sz="2000" dirty="0"/>
              <a:t>集中建设基础设施</a:t>
            </a:r>
            <a:r>
              <a:rPr lang="en-US" altLang="zh-CN" sz="2000" dirty="0"/>
              <a:t/>
            </a:r>
            <a:br>
              <a:rPr lang="en-US" altLang="zh-CN" sz="2000" dirty="0"/>
            </a:br>
            <a:r>
              <a:rPr lang="zh-CN" altLang="en-US" sz="2000" dirty="0"/>
              <a:t>（铁路、公路、机场</a:t>
            </a:r>
            <a:r>
              <a:rPr lang="en-US" altLang="zh-CN" sz="2000" dirty="0"/>
              <a:t>/</a:t>
            </a:r>
            <a:r>
              <a:rPr lang="zh-CN" altLang="en-US" sz="2000" dirty="0"/>
              <a:t>基础设施）</a:t>
            </a:r>
            <a:endParaRPr lang="en-US" altLang="zh-CN" sz="2000" dirty="0"/>
          </a:p>
          <a:p>
            <a:pPr lvl="1">
              <a:spcBef>
                <a:spcPts val="300"/>
              </a:spcBef>
            </a:pPr>
            <a:r>
              <a:rPr lang="en-US" altLang="zh-CN" sz="2000" dirty="0"/>
              <a:t>2008</a:t>
            </a:r>
            <a:r>
              <a:rPr lang="zh-CN" altLang="en-US" sz="2000" dirty="0"/>
              <a:t>年金融危机，国家四万亿投资中的</a:t>
            </a:r>
            <a:r>
              <a:rPr lang="en-US" altLang="zh-CN" sz="2000" dirty="0"/>
              <a:t>1.5</a:t>
            </a:r>
            <a:r>
              <a:rPr lang="zh-CN" altLang="en-US" sz="2000" dirty="0"/>
              <a:t>万亿投入基础设施建设</a:t>
            </a:r>
            <a:endParaRPr kumimoji="1" lang="en-US" altLang="zh-CN" sz="2000" dirty="0"/>
          </a:p>
          <a:p>
            <a:pPr>
              <a:spcBef>
                <a:spcPts val="300"/>
              </a:spcBef>
            </a:pPr>
            <a:r>
              <a:rPr kumimoji="1" lang="zh-CN" altLang="en-US" sz="2400" dirty="0"/>
              <a:t>与时俱进的新基建</a:t>
            </a:r>
            <a:endParaRPr kumimoji="1" lang="en-US" altLang="zh-CN" sz="2400" dirty="0"/>
          </a:p>
          <a:p>
            <a:pPr lvl="1">
              <a:spcBef>
                <a:spcPts val="300"/>
              </a:spcBef>
            </a:pPr>
            <a:r>
              <a:rPr kumimoji="1" lang="en-US" altLang="zh-CN" sz="2000" dirty="0"/>
              <a:t>2018</a:t>
            </a:r>
            <a:r>
              <a:rPr kumimoji="1" lang="zh-CN" altLang="en-US" sz="2000" dirty="0"/>
              <a:t>年，中央经济工作会议重新定义了基础设施建设</a:t>
            </a:r>
            <a:endParaRPr kumimoji="1" lang="en-US" altLang="zh-CN" sz="2000" dirty="0"/>
          </a:p>
          <a:p>
            <a:pPr lvl="1">
              <a:spcBef>
                <a:spcPts val="300"/>
              </a:spcBef>
            </a:pPr>
            <a:r>
              <a:rPr kumimoji="1" lang="en-US" altLang="zh-CN" sz="2000" dirty="0"/>
              <a:t>2019</a:t>
            </a:r>
            <a:r>
              <a:rPr kumimoji="1" lang="zh-CN" altLang="en-US" sz="2000" dirty="0"/>
              <a:t>年，“加强新一代信息基础设施建设”被列入政府工作报告</a:t>
            </a:r>
            <a:endParaRPr kumimoji="1" lang="en-US" altLang="zh-CN" sz="2000" dirty="0"/>
          </a:p>
          <a:p>
            <a:pPr lvl="1">
              <a:spcBef>
                <a:spcPts val="300"/>
              </a:spcBef>
            </a:pPr>
            <a:r>
              <a:rPr lang="zh-CN" altLang="en-US" sz="2000" dirty="0"/>
              <a:t>新基建：</a:t>
            </a:r>
            <a:r>
              <a:rPr lang="en-US" altLang="zh-CN" sz="2000" dirty="0">
                <a:solidFill>
                  <a:srgbClr val="FF0000"/>
                </a:solidFill>
              </a:rPr>
              <a:t>5G</a:t>
            </a:r>
            <a:r>
              <a:rPr lang="zh-CN" altLang="en-US" sz="2000" dirty="0">
                <a:solidFill>
                  <a:srgbClr val="FF0000"/>
                </a:solidFill>
              </a:rPr>
              <a:t>基站建设</a:t>
            </a:r>
            <a:r>
              <a:rPr lang="zh-CN" altLang="en-US" sz="2000" dirty="0">
                <a:solidFill>
                  <a:srgbClr val="C00000"/>
                </a:solidFill>
              </a:rPr>
              <a:t>、特高压、城际高速铁路和城市轨道交通、新能源汽车充电桩、</a:t>
            </a:r>
            <a:r>
              <a:rPr lang="zh-CN" altLang="en-US" sz="2000" dirty="0">
                <a:solidFill>
                  <a:srgbClr val="FF0000"/>
                </a:solidFill>
              </a:rPr>
              <a:t>大数据中心</a:t>
            </a:r>
            <a:r>
              <a:rPr lang="zh-CN" altLang="en-US" sz="2000" dirty="0">
                <a:solidFill>
                  <a:srgbClr val="C00000"/>
                </a:solidFill>
              </a:rPr>
              <a:t>、人工智能、</a:t>
            </a:r>
            <a:r>
              <a:rPr lang="zh-CN" altLang="en-US" sz="2000" dirty="0">
                <a:solidFill>
                  <a:srgbClr val="FF0000"/>
                </a:solidFill>
              </a:rPr>
              <a:t>工业互联网</a:t>
            </a:r>
            <a:r>
              <a:rPr lang="zh-CN" altLang="en-US" sz="2000" dirty="0"/>
              <a:t>七大领域</a:t>
            </a:r>
            <a:endParaRPr kumimoji="1" lang="zh-CN" altLang="en-US" sz="2000" dirty="0"/>
          </a:p>
          <a:p>
            <a:endParaRPr lang="zh-CN" altLang="en-US" sz="2400" dirty="0"/>
          </a:p>
        </p:txBody>
      </p:sp>
      <p:pic>
        <p:nvPicPr>
          <p:cNvPr id="5" name="Picture 2">
            <a:extLst>
              <a:ext uri="{FF2B5EF4-FFF2-40B4-BE49-F238E27FC236}">
                <a16:creationId xmlns:a16="http://schemas.microsoft.com/office/drawing/2014/main" id="{9E1C6B4E-83C4-409A-BDF9-E57B4C0BB9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07777" y="1393242"/>
            <a:ext cx="4970535" cy="2765217"/>
          </a:xfrm>
          <a:prstGeom prst="rect">
            <a:avLst/>
          </a:prstGeom>
          <a:solidFill>
            <a:schemeClr val="accent4">
              <a:lumMod val="60000"/>
              <a:lumOff val="40000"/>
            </a:schemeClr>
          </a:solidFill>
          <a:ln>
            <a:solidFill>
              <a:schemeClr val="bg2">
                <a:lumMod val="75000"/>
              </a:schemeClr>
            </a:solidFill>
          </a:ln>
        </p:spPr>
      </p:pic>
    </p:spTree>
    <p:extLst>
      <p:ext uri="{BB962C8B-B14F-4D97-AF65-F5344CB8AC3E}">
        <p14:creationId xmlns:p14="http://schemas.microsoft.com/office/powerpoint/2010/main" val="793224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913765"/>
            <a:fld id="{EB1A6305-F145-461B-B394-0DD7F78349A4}" type="slidenum">
              <a:rPr lang="zh-CN" altLang="en-US" smtClean="0"/>
              <a:t>9</a:t>
            </a:fld>
            <a:endParaRPr lang="zh-CN" altLang="en-US" dirty="0"/>
          </a:p>
        </p:txBody>
      </p:sp>
      <p:sp>
        <p:nvSpPr>
          <p:cNvPr id="3" name="Title 2"/>
          <p:cNvSpPr>
            <a:spLocks noGrp="1"/>
          </p:cNvSpPr>
          <p:nvPr>
            <p:ph type="title"/>
          </p:nvPr>
        </p:nvSpPr>
        <p:spPr>
          <a:xfrm>
            <a:off x="0" y="194567"/>
            <a:ext cx="10419645" cy="715312"/>
          </a:xfrm>
        </p:spPr>
        <p:txBody>
          <a:bodyPr>
            <a:normAutofit/>
          </a:bodyPr>
          <a:lstStyle/>
          <a:p>
            <a:pPr algn="l"/>
            <a:r>
              <a:rPr lang="zh-CN" altLang="en-US" dirty="0">
                <a:solidFill>
                  <a:srgbClr val="FF0000"/>
                </a:solidFill>
              </a:rPr>
              <a:t>新一代信息基础设施成为网络强国战略的关键支撑</a:t>
            </a:r>
            <a:endParaRPr lang="en-US" dirty="0">
              <a:solidFill>
                <a:srgbClr val="FF0000"/>
              </a:solidFill>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6364" t="21091" r="2740" b="19455"/>
          <a:stretch>
            <a:fillRect/>
          </a:stretch>
        </p:blipFill>
        <p:spPr>
          <a:xfrm>
            <a:off x="3971762" y="1399835"/>
            <a:ext cx="1471282" cy="962363"/>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 r="1271" b="5833"/>
          <a:stretch>
            <a:fillRect/>
          </a:stretch>
        </p:blipFill>
        <p:spPr>
          <a:xfrm>
            <a:off x="2147145" y="1399835"/>
            <a:ext cx="1682308" cy="901562"/>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27963" r="23708" b="-3376"/>
          <a:stretch>
            <a:fillRect/>
          </a:stretch>
        </p:blipFill>
        <p:spPr>
          <a:xfrm>
            <a:off x="1017300" y="1325210"/>
            <a:ext cx="1042454" cy="1036988"/>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l="10084" t="-6484" r="1159" b="13918"/>
          <a:stretch>
            <a:fillRect/>
          </a:stretch>
        </p:blipFill>
        <p:spPr>
          <a:xfrm>
            <a:off x="5550744" y="1388732"/>
            <a:ext cx="1371193" cy="1071146"/>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26277" y="3769575"/>
            <a:ext cx="1163320" cy="116332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0373" y="3769575"/>
            <a:ext cx="1891221" cy="957580"/>
          </a:xfrm>
          <a:prstGeom prst="rect">
            <a:avLst/>
          </a:prstGeom>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12000" t="6316" r="11579" b="3158"/>
          <a:stretch>
            <a:fillRect/>
          </a:stretch>
        </p:blipFill>
        <p:spPr>
          <a:xfrm>
            <a:off x="2761803" y="3589871"/>
            <a:ext cx="1097847" cy="1300480"/>
          </a:xfrm>
          <a:prstGeom prst="rect">
            <a:avLst/>
          </a:prstGeom>
        </p:spPr>
      </p:pic>
      <p:pic>
        <p:nvPicPr>
          <p:cNvPr id="23" name="Picture 22"/>
          <p:cNvPicPr>
            <a:picLocks noChangeAspect="1"/>
          </p:cNvPicPr>
          <p:nvPr/>
        </p:nvPicPr>
        <p:blipFill rotWithShape="1">
          <a:blip r:embed="rId10">
            <a:extLst>
              <a:ext uri="{28A0092B-C50C-407E-A947-70E740481C1C}">
                <a14:useLocalDpi xmlns:a14="http://schemas.microsoft.com/office/drawing/2010/main" val="0"/>
              </a:ext>
            </a:extLst>
          </a:blip>
          <a:srcRect l="14976" t="5421" r="13954" b="6496"/>
          <a:stretch>
            <a:fillRect/>
          </a:stretch>
        </p:blipFill>
        <p:spPr>
          <a:xfrm>
            <a:off x="1632033" y="3589871"/>
            <a:ext cx="993274" cy="1339850"/>
          </a:xfrm>
          <a:prstGeom prst="rect">
            <a:avLst/>
          </a:prstGeom>
        </p:spPr>
      </p:pic>
      <p:pic>
        <p:nvPicPr>
          <p:cNvPr id="24" name="Picture 23"/>
          <p:cNvPicPr>
            <a:picLocks noChangeAspect="1"/>
          </p:cNvPicPr>
          <p:nvPr/>
        </p:nvPicPr>
        <p:blipFill rotWithShape="1">
          <a:blip r:embed="rId11">
            <a:extLst>
              <a:ext uri="{28A0092B-C50C-407E-A947-70E740481C1C}">
                <a14:useLocalDpi xmlns:a14="http://schemas.microsoft.com/office/drawing/2010/main" val="0"/>
              </a:ext>
            </a:extLst>
          </a:blip>
          <a:srcRect l="36907" t="-578" r="36289" b="4623"/>
          <a:stretch>
            <a:fillRect/>
          </a:stretch>
        </p:blipFill>
        <p:spPr>
          <a:xfrm>
            <a:off x="653352" y="3647307"/>
            <a:ext cx="584081" cy="1243044"/>
          </a:xfrm>
          <a:prstGeom prst="rect">
            <a:avLst/>
          </a:prstGeom>
        </p:spPr>
      </p:pic>
      <p:sp>
        <p:nvSpPr>
          <p:cNvPr id="25" name="Lightning Bolt 24"/>
          <p:cNvSpPr/>
          <p:nvPr/>
        </p:nvSpPr>
        <p:spPr>
          <a:xfrm rot="857448">
            <a:off x="3625407" y="2461879"/>
            <a:ext cx="449666" cy="135636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p:cNvSpPr/>
          <p:nvPr/>
        </p:nvSpPr>
        <p:spPr>
          <a:xfrm rot="21136107">
            <a:off x="1795061" y="2455993"/>
            <a:ext cx="449666" cy="135636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ghtning Bolt 26"/>
          <p:cNvSpPr/>
          <p:nvPr/>
        </p:nvSpPr>
        <p:spPr>
          <a:xfrm rot="2566236">
            <a:off x="5419028" y="2500691"/>
            <a:ext cx="449666" cy="135636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7089836" y="2148282"/>
            <a:ext cx="4553532" cy="857268"/>
            <a:chOff x="6668759" y="1828801"/>
            <a:chExt cx="6361664" cy="1166004"/>
          </a:xfrm>
        </p:grpSpPr>
        <p:sp>
          <p:nvSpPr>
            <p:cNvPr id="29" name="矩形 26"/>
            <p:cNvSpPr/>
            <p:nvPr/>
          </p:nvSpPr>
          <p:spPr>
            <a:xfrm>
              <a:off x="6668759" y="1828801"/>
              <a:ext cx="6361664" cy="115675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6668759" y="1864533"/>
              <a:ext cx="6361664" cy="1130272"/>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cs typeface="微软雅黑" panose="020B0503020204020204" charset="-122"/>
                </a:rPr>
                <a:t>5G</a:t>
              </a:r>
              <a:r>
                <a:rPr lang="zh-CN" altLang="en-US" sz="2400" dirty="0">
                  <a:latin typeface="微软雅黑" panose="020B0503020204020204" charset="-122"/>
                  <a:ea typeface="微软雅黑" panose="020B0503020204020204" charset="-122"/>
                  <a:cs typeface="微软雅黑" panose="020B0503020204020204" charset="-122"/>
                </a:rPr>
                <a:t>、无线网络覆盖进一步扩大</a:t>
              </a:r>
              <a:endParaRPr lang="en-US" altLang="zh-CN" sz="2400" dirty="0">
                <a:latin typeface="微软雅黑" panose="020B0503020204020204" charset="-122"/>
                <a:ea typeface="微软雅黑" panose="020B0503020204020204" charset="-122"/>
                <a:cs typeface="微软雅黑" panose="020B0503020204020204" charset="-122"/>
              </a:endParaRPr>
            </a:p>
            <a:p>
              <a:r>
                <a:rPr lang="en-US" altLang="zh-CN" sz="2400" dirty="0">
                  <a:latin typeface="微软雅黑" panose="020B0503020204020204" charset="-122"/>
                  <a:ea typeface="微软雅黑" panose="020B0503020204020204" charset="-122"/>
                  <a:cs typeface="微软雅黑" panose="020B0503020204020204" charset="-122"/>
                </a:rPr>
                <a:t>NGI</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6G</a:t>
              </a:r>
              <a:r>
                <a:rPr lang="zh-CN" altLang="en-US" sz="2400" dirty="0">
                  <a:latin typeface="微软雅黑" panose="020B0503020204020204" charset="-122"/>
                  <a:ea typeface="微软雅黑" panose="020B0503020204020204" charset="-122"/>
                  <a:cs typeface="微软雅黑" panose="020B0503020204020204" charset="-122"/>
                </a:rPr>
                <a:t> 研发进一步推进</a:t>
              </a:r>
              <a:endParaRPr lang="en-US" sz="2400" dirty="0">
                <a:latin typeface="微软雅黑" panose="020B0503020204020204" charset="-122"/>
                <a:ea typeface="微软雅黑" panose="020B0503020204020204" charset="-122"/>
                <a:cs typeface="微软雅黑" panose="020B0503020204020204" charset="-122"/>
              </a:endParaRPr>
            </a:p>
          </p:txBody>
        </p:sp>
      </p:grpSp>
      <p:grpSp>
        <p:nvGrpSpPr>
          <p:cNvPr id="31" name="Group 30"/>
          <p:cNvGrpSpPr/>
          <p:nvPr/>
        </p:nvGrpSpPr>
        <p:grpSpPr>
          <a:xfrm>
            <a:off x="7870981" y="4041609"/>
            <a:ext cx="3140242" cy="685798"/>
            <a:chOff x="7515859" y="4711780"/>
            <a:chExt cx="4387179" cy="685798"/>
          </a:xfrm>
        </p:grpSpPr>
        <p:sp>
          <p:nvSpPr>
            <p:cNvPr id="32" name="矩形 26"/>
            <p:cNvSpPr/>
            <p:nvPr/>
          </p:nvSpPr>
          <p:spPr>
            <a:xfrm>
              <a:off x="7515859" y="4711780"/>
              <a:ext cx="4387179" cy="68579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7515859" y="4839638"/>
              <a:ext cx="4387179" cy="461665"/>
            </a:xfrm>
            <a:prstGeom prst="rect">
              <a:avLst/>
            </a:prstGeom>
            <a:noFill/>
          </p:spPr>
          <p:txBody>
            <a:bodyPr wrap="square" rtlCol="0">
              <a:spAutoFit/>
            </a:bodyPr>
            <a:lstStyle/>
            <a:p>
              <a:pPr algn="ctr"/>
              <a:r>
                <a:rPr lang="zh-CN" altLang="en-US" sz="2400">
                  <a:latin typeface="微软雅黑" panose="020B0503020204020204" charset="-122"/>
                  <a:ea typeface="微软雅黑" panose="020B0503020204020204" charset="-122"/>
                  <a:cs typeface="微软雅黑" panose="020B0503020204020204" charset="-122"/>
                </a:rPr>
                <a:t>多样化的移动设备</a:t>
              </a:r>
              <a:endParaRPr lang="en-US" sz="2400" dirty="0">
                <a:latin typeface="微软雅黑" panose="020B0503020204020204" charset="-122"/>
                <a:ea typeface="微软雅黑" panose="020B0503020204020204" charset="-122"/>
                <a:cs typeface="微软雅黑" panose="020B0503020204020204" charset="-122"/>
              </a:endParaRPr>
            </a:p>
          </p:txBody>
        </p:sp>
      </p:grpSp>
      <p:sp>
        <p:nvSpPr>
          <p:cNvPr id="6" name="Rectangle 5"/>
          <p:cNvSpPr/>
          <p:nvPr/>
        </p:nvSpPr>
        <p:spPr>
          <a:xfrm>
            <a:off x="563838" y="5333607"/>
            <a:ext cx="10515855" cy="830997"/>
          </a:xfrm>
          <a:prstGeom prst="rect">
            <a:avLst/>
          </a:prstGeom>
        </p:spPr>
        <p:txBody>
          <a:bodyPr wrap="square">
            <a:spAutoFit/>
          </a:bodyPr>
          <a:lstStyle/>
          <a:p>
            <a:pPr algn="just"/>
            <a:r>
              <a:rPr lang="zh-CN" altLang="en-US" sz="2400" b="1" dirty="0">
                <a:latin typeface="微软雅黑" panose="020B0503020204020204" charset="-122"/>
                <a:ea typeface="微软雅黑" panose="020B0503020204020204" charset="-122"/>
                <a:cs typeface="微软雅黑" panose="020B0503020204020204" charset="-122"/>
              </a:rPr>
              <a:t>据第</a:t>
            </a:r>
            <a:r>
              <a:rPr lang="en-US" altLang="zh-CN" sz="2400" b="1" dirty="0">
                <a:latin typeface="微软雅黑" panose="020B0503020204020204" charset="-122"/>
                <a:ea typeface="微软雅黑" panose="020B0503020204020204" charset="-122"/>
                <a:cs typeface="微软雅黑" panose="020B0503020204020204" charset="-122"/>
              </a:rPr>
              <a:t>49</a:t>
            </a:r>
            <a:r>
              <a:rPr lang="zh-CN" altLang="en-US" sz="2400" b="1" dirty="0">
                <a:latin typeface="微软雅黑" panose="020B0503020204020204" charset="-122"/>
                <a:ea typeface="微软雅黑" panose="020B0503020204020204" charset="-122"/>
                <a:cs typeface="微软雅黑" panose="020B0503020204020204" charset="-122"/>
              </a:rPr>
              <a:t>次</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中国互联网络发展状况统计报告</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显示，中国网民规模达</a:t>
            </a:r>
            <a:r>
              <a:rPr lang="en-US" altLang="zh-CN" sz="2400" b="1" dirty="0">
                <a:latin typeface="微软雅黑" panose="020B0503020204020204" charset="-122"/>
                <a:ea typeface="微软雅黑" panose="020B0503020204020204" charset="-122"/>
                <a:cs typeface="微软雅黑" panose="020B0503020204020204" charset="-122"/>
              </a:rPr>
              <a:t>10.32</a:t>
            </a:r>
            <a:r>
              <a:rPr lang="zh-CN" altLang="en-US" sz="2400" b="1" dirty="0">
                <a:latin typeface="微软雅黑" panose="020B0503020204020204" charset="-122"/>
                <a:ea typeface="微软雅黑" panose="020B0503020204020204" charset="-122"/>
                <a:cs typeface="微软雅黑" panose="020B0503020204020204" charset="-122"/>
              </a:rPr>
              <a:t>亿，互联网普及率达到</a:t>
            </a:r>
            <a:r>
              <a:rPr lang="en-US" altLang="zh-CN" sz="2400" b="1" dirty="0">
                <a:latin typeface="微软雅黑" panose="020B0503020204020204" charset="-122"/>
                <a:ea typeface="微软雅黑" panose="020B0503020204020204" charset="-122"/>
                <a:cs typeface="微软雅黑" panose="020B0503020204020204" charset="-122"/>
              </a:rPr>
              <a:t>73.0%</a:t>
            </a:r>
            <a:r>
              <a:rPr lang="zh-CN" altLang="en-US" sz="2400" b="1" dirty="0">
                <a:latin typeface="微软雅黑" panose="020B0503020204020204" charset="-122"/>
                <a:ea typeface="微软雅黑" panose="020B0503020204020204" charset="-122"/>
                <a:cs typeface="微软雅黑" panose="020B0503020204020204" charset="-122"/>
              </a:rPr>
              <a:t>，其中手机网民</a:t>
            </a:r>
            <a:r>
              <a:rPr lang="en-US" altLang="zh-CN" sz="2400" b="1" dirty="0">
                <a:latin typeface="微软雅黑" panose="020B0503020204020204" charset="-122"/>
                <a:ea typeface="微软雅黑" panose="020B0503020204020204" charset="-122"/>
                <a:cs typeface="微软雅黑" panose="020B0503020204020204" charset="-122"/>
              </a:rPr>
              <a:t>10.29</a:t>
            </a:r>
            <a:r>
              <a:rPr lang="zh-CN" altLang="en-US" sz="2400" b="1" dirty="0">
                <a:latin typeface="微软雅黑" panose="020B0503020204020204" charset="-122"/>
                <a:ea typeface="微软雅黑" panose="020B0503020204020204" charset="-122"/>
                <a:cs typeface="微软雅黑" panose="020B0503020204020204" charset="-122"/>
              </a:rPr>
              <a:t>亿、农村网民</a:t>
            </a:r>
            <a:r>
              <a:rPr lang="en-US" altLang="zh-CN" sz="2400" b="1" dirty="0">
                <a:latin typeface="微软雅黑" panose="020B0503020204020204" charset="-122"/>
                <a:ea typeface="微软雅黑" panose="020B0503020204020204" charset="-122"/>
                <a:cs typeface="微软雅黑" panose="020B0503020204020204" charset="-122"/>
              </a:rPr>
              <a:t>2.84</a:t>
            </a:r>
            <a:r>
              <a:rPr lang="zh-CN" altLang="en-US" sz="2400" b="1" dirty="0">
                <a:latin typeface="微软雅黑" panose="020B0503020204020204" charset="-122"/>
                <a:ea typeface="微软雅黑" panose="020B0503020204020204" charset="-122"/>
                <a:cs typeface="微软雅黑" panose="020B0503020204020204" charset="-122"/>
              </a:rPr>
              <a:t>亿。</a:t>
            </a:r>
          </a:p>
        </p:txBody>
      </p:sp>
      <p:sp>
        <p:nvSpPr>
          <p:cNvPr id="34" name="Rectangle 33"/>
          <p:cNvSpPr/>
          <p:nvPr/>
        </p:nvSpPr>
        <p:spPr>
          <a:xfrm>
            <a:off x="7164336" y="1308395"/>
            <a:ext cx="4553532" cy="523220"/>
          </a:xfrm>
          <a:prstGeom prst="rect">
            <a:avLst/>
          </a:prstGeom>
        </p:spPr>
        <p:txBody>
          <a:bodyPr wrap="square">
            <a:spAutoFit/>
          </a:bodyPr>
          <a:lstStyle/>
          <a:p>
            <a:pPr algn="ctr"/>
            <a:r>
              <a:rPr lang="zh-CN" altLang="en-US" sz="2800" b="1">
                <a:latin typeface="微软雅黑" panose="020B0503020204020204" charset="-122"/>
                <a:ea typeface="微软雅黑" panose="020B0503020204020204" charset="-122"/>
                <a:cs typeface="微软雅黑" panose="020B0503020204020204" charset="-122"/>
              </a:rPr>
              <a:t>网络基础设施建设 </a:t>
            </a:r>
            <a:endParaRPr lang="zh-CN" altLang="en-US" sz="28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TM04033925[[fn=水滴]]</Template>
  <TotalTime>330</TotalTime>
  <Words>2756</Words>
  <Application>Microsoft Office PowerPoint</Application>
  <PresentationFormat>宽屏</PresentationFormat>
  <Paragraphs>255</Paragraphs>
  <Slides>29</Slides>
  <Notes>15</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Arial Unicode MS</vt:lpstr>
      <vt:lpstr>Tw Cen MT</vt:lpstr>
      <vt:lpstr>DengXian</vt:lpstr>
      <vt:lpstr>黑体</vt:lpstr>
      <vt:lpstr>思源黑体 CN Normal</vt:lpstr>
      <vt:lpstr>宋体</vt:lpstr>
      <vt:lpstr>Microsoft YaHei</vt:lpstr>
      <vt:lpstr>Microsoft YaHei</vt:lpstr>
      <vt:lpstr>微软雅黑 Light</vt:lpstr>
      <vt:lpstr>Arial</vt:lpstr>
      <vt:lpstr>Calibri</vt:lpstr>
      <vt:lpstr>Times New Roman</vt:lpstr>
      <vt:lpstr>Wingdings</vt:lpstr>
      <vt:lpstr>水滴</vt:lpstr>
      <vt:lpstr>《计算机通信与网络》导论</vt:lpstr>
      <vt:lpstr>早期的网络——跨越物理世界与数字世界的媒介</vt:lpstr>
      <vt:lpstr>网络的应用场景将进一步丰富，释放更大影响力</vt:lpstr>
      <vt:lpstr>网络在改变我们的生活</vt:lpstr>
      <vt:lpstr>网络在军事领域的应用</vt:lpstr>
      <vt:lpstr>互联网成为网络空间的核心</vt:lpstr>
      <vt:lpstr>全球市值前十名公司的变迁</vt:lpstr>
      <vt:lpstr>我国的新基建</vt:lpstr>
      <vt:lpstr>新一代信息基础设施成为网络强国战略的关键支撑</vt:lpstr>
      <vt:lpstr>现实是……</vt:lpstr>
      <vt:lpstr>国际层面的通信网络对抗</vt:lpstr>
      <vt:lpstr>怎么办？</vt:lpstr>
      <vt:lpstr>属于我们的网络技术</vt:lpstr>
      <vt:lpstr>属于我们的网络技术</vt:lpstr>
      <vt:lpstr>未来网络面临挑战</vt:lpstr>
      <vt:lpstr>意识形态之争</vt:lpstr>
      <vt:lpstr>国家层面的通信网络战略</vt:lpstr>
      <vt:lpstr>国家层面的通信网络战略</vt:lpstr>
      <vt:lpstr>我们该怎么做</vt:lpstr>
      <vt:lpstr>结合到本课程</vt:lpstr>
      <vt:lpstr>课程目标与对应的毕业要求（目标1）</vt:lpstr>
      <vt:lpstr>课程目标与对应的毕业要求（目标2）</vt:lpstr>
      <vt:lpstr>课程目标与对应的毕业要求（目标3）</vt:lpstr>
      <vt:lpstr>教材</vt:lpstr>
      <vt:lpstr>参考书</vt:lpstr>
      <vt:lpstr>参考书</vt:lpstr>
      <vt:lpstr>课程结构及课时安排</vt:lpstr>
      <vt:lpstr>考核</vt:lpstr>
      <vt:lpstr>课程答疑&amp;教学资源获取方式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刘 辉宇</cp:lastModifiedBy>
  <cp:revision>90</cp:revision>
  <dcterms:created xsi:type="dcterms:W3CDTF">2017-08-31T15:12:00Z</dcterms:created>
  <dcterms:modified xsi:type="dcterms:W3CDTF">2023-08-27T02:23:39Z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69E34146BCD64C7497F2739F65E0C142</vt:lpwstr>
  </property>
</Properties>
</file>